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48" r:id="rId2"/>
    <p:sldMasterId id="2147483660" r:id="rId3"/>
  </p:sldMasterIdLst>
  <p:notesMasterIdLst>
    <p:notesMasterId r:id="rId6"/>
  </p:notesMasterIdLst>
  <p:handoutMasterIdLst>
    <p:handoutMasterId r:id="rId7"/>
  </p:handoutMasterIdLst>
  <p:sldIdLst>
    <p:sldId id="313" r:id="rId4"/>
    <p:sldId id="297" r:id="rId5"/>
  </p:sldIdLst>
  <p:sldSz cx="6858000" cy="9144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8080"/>
    <a:srgbClr val="FF00FF"/>
    <a:srgbClr val="800000"/>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8741" autoAdjust="0"/>
    <p:restoredTop sz="50000" autoAdjust="0"/>
  </p:normalViewPr>
  <p:slideViewPr>
    <p:cSldViewPr snapToGrid="0">
      <p:cViewPr>
        <p:scale>
          <a:sx n="112" d="100"/>
          <a:sy n="112" d="100"/>
        </p:scale>
        <p:origin x="1320" y="-1038"/>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aniela\Desktop\Work%20Downloads\Japan%20NCI%20templat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spPr>
            <a:ln w="9525">
              <a:solidFill>
                <a:schemeClr val="tx1"/>
              </a:solidFill>
            </a:ln>
            <a:effectLst/>
          </c:spPr>
          <c:marker>
            <c:symbol val="circle"/>
            <c:size val="5"/>
            <c:spPr>
              <a:solidFill>
                <a:schemeClr val="tx1"/>
              </a:solidFill>
              <a:ln>
                <a:noFill/>
              </a:ln>
              <a:effectLst/>
            </c:spPr>
          </c:marker>
          <c:dPt>
            <c:idx val="22"/>
            <c:marker>
              <c:spPr>
                <a:solidFill>
                  <a:srgbClr val="FF0000"/>
                </a:solidFill>
                <a:ln>
                  <a:noFill/>
                </a:ln>
                <a:effectLst/>
              </c:spPr>
            </c:marker>
            <c:bubble3D val="0"/>
            <c:extLst>
              <c:ext xmlns:c16="http://schemas.microsoft.com/office/drawing/2014/chart" uri="{C3380CC4-5D6E-409C-BE32-E72D297353CC}">
                <c16:uniqueId val="{00000000-210C-4248-87B4-6668F6520F2E}"/>
              </c:ext>
            </c:extLst>
          </c:dPt>
          <c:dPt>
            <c:idx val="23"/>
            <c:marker>
              <c:spPr>
                <a:solidFill>
                  <a:srgbClr val="FF0000"/>
                </a:solidFill>
                <a:ln>
                  <a:noFill/>
                </a:ln>
                <a:effectLst/>
              </c:spPr>
            </c:marker>
            <c:bubble3D val="0"/>
            <c:extLst>
              <c:ext xmlns:c16="http://schemas.microsoft.com/office/drawing/2014/chart" uri="{C3380CC4-5D6E-409C-BE32-E72D297353CC}">
                <c16:uniqueId val="{00000001-210C-4248-87B4-6668F6520F2E}"/>
              </c:ext>
            </c:extLst>
          </c:dPt>
          <c:cat>
            <c:numRef>
              <c:f>'[Japan NCI templates.xlsx]Chart'!$A$7:$A$30</c:f>
              <c:numCache>
                <c:formatCode>mmm\-yy</c:formatCode>
                <c:ptCount val="24"/>
                <c:pt idx="0">
                  <c:v>42005</c:v>
                </c:pt>
                <c:pt idx="1">
                  <c:v>42036</c:v>
                </c:pt>
                <c:pt idx="2">
                  <c:v>42064</c:v>
                </c:pt>
                <c:pt idx="3">
                  <c:v>42095</c:v>
                </c:pt>
                <c:pt idx="4">
                  <c:v>42125</c:v>
                </c:pt>
                <c:pt idx="5">
                  <c:v>42156</c:v>
                </c:pt>
                <c:pt idx="6">
                  <c:v>42186</c:v>
                </c:pt>
                <c:pt idx="7">
                  <c:v>42217</c:v>
                </c:pt>
                <c:pt idx="8">
                  <c:v>42248</c:v>
                </c:pt>
                <c:pt idx="9">
                  <c:v>42278</c:v>
                </c:pt>
                <c:pt idx="10">
                  <c:v>42309</c:v>
                </c:pt>
                <c:pt idx="11">
                  <c:v>42339</c:v>
                </c:pt>
                <c:pt idx="12">
                  <c:v>42370</c:v>
                </c:pt>
                <c:pt idx="13">
                  <c:v>42401</c:v>
                </c:pt>
                <c:pt idx="14">
                  <c:v>42430</c:v>
                </c:pt>
                <c:pt idx="15">
                  <c:v>42461</c:v>
                </c:pt>
                <c:pt idx="16">
                  <c:v>42491</c:v>
                </c:pt>
                <c:pt idx="17">
                  <c:v>42522</c:v>
                </c:pt>
                <c:pt idx="18">
                  <c:v>42552</c:v>
                </c:pt>
                <c:pt idx="19">
                  <c:v>42583</c:v>
                </c:pt>
                <c:pt idx="20">
                  <c:v>42614</c:v>
                </c:pt>
                <c:pt idx="21">
                  <c:v>42644</c:v>
                </c:pt>
                <c:pt idx="22">
                  <c:v>42675</c:v>
                </c:pt>
                <c:pt idx="23">
                  <c:v>42705</c:v>
                </c:pt>
              </c:numCache>
            </c:numRef>
          </c:cat>
          <c:val>
            <c:numRef>
              <c:f>'[Japan NCI templates.xlsx]Chart'!$B$7:$B$30</c:f>
              <c:numCache>
                <c:formatCode>General</c:formatCode>
                <c:ptCount val="24"/>
                <c:pt idx="0">
                  <c:v>111.3586</c:v>
                </c:pt>
                <c:pt idx="1">
                  <c:v>109.6957</c:v>
                </c:pt>
                <c:pt idx="2">
                  <c:v>108.53700000000001</c:v>
                </c:pt>
                <c:pt idx="3">
                  <c:v>104.7726</c:v>
                </c:pt>
                <c:pt idx="4">
                  <c:v>103.2407</c:v>
                </c:pt>
                <c:pt idx="5">
                  <c:v>103.4062</c:v>
                </c:pt>
                <c:pt idx="6">
                  <c:v>105.14660000000001</c:v>
                </c:pt>
                <c:pt idx="7">
                  <c:v>108.60899999999999</c:v>
                </c:pt>
                <c:pt idx="8">
                  <c:v>110.6442</c:v>
                </c:pt>
                <c:pt idx="9">
                  <c:v>113.89019999999999</c:v>
                </c:pt>
                <c:pt idx="10">
                  <c:v>115.0438</c:v>
                </c:pt>
                <c:pt idx="11">
                  <c:v>114.97969999999999</c:v>
                </c:pt>
                <c:pt idx="12">
                  <c:v>113.6097</c:v>
                </c:pt>
                <c:pt idx="13">
                  <c:v>107.6943</c:v>
                </c:pt>
                <c:pt idx="14">
                  <c:v>107.2376</c:v>
                </c:pt>
                <c:pt idx="15">
                  <c:v>104.5903</c:v>
                </c:pt>
                <c:pt idx="16">
                  <c:v>107.8884</c:v>
                </c:pt>
                <c:pt idx="17">
                  <c:v>104.8674</c:v>
                </c:pt>
                <c:pt idx="18">
                  <c:v>104.5185</c:v>
                </c:pt>
                <c:pt idx="19">
                  <c:v>106.91459999999999</c:v>
                </c:pt>
                <c:pt idx="20">
                  <c:v>110.1237</c:v>
                </c:pt>
                <c:pt idx="21">
                  <c:v>113.0218</c:v>
                </c:pt>
                <c:pt idx="22">
                  <c:v>110.2158</c:v>
                </c:pt>
                <c:pt idx="23">
                  <c:v>109.4354</c:v>
                </c:pt>
              </c:numCache>
            </c:numRef>
          </c:val>
          <c:smooth val="0"/>
          <c:extLst>
            <c:ext xmlns:c16="http://schemas.microsoft.com/office/drawing/2014/chart" uri="{C3380CC4-5D6E-409C-BE32-E72D297353CC}">
              <c16:uniqueId val="{00000002-210C-4248-87B4-6668F6520F2E}"/>
            </c:ext>
          </c:extLst>
        </c:ser>
        <c:dLbls>
          <c:showLegendKey val="0"/>
          <c:showVal val="0"/>
          <c:showCatName val="0"/>
          <c:showSerName val="0"/>
          <c:showPercent val="0"/>
          <c:showBubbleSize val="0"/>
        </c:dLbls>
        <c:marker val="1"/>
        <c:smooth val="0"/>
        <c:axId val="-2057622280"/>
        <c:axId val="-2058046248"/>
      </c:lineChart>
      <c:dateAx>
        <c:axId val="-2057622280"/>
        <c:scaling>
          <c:orientation val="minMax"/>
        </c:scaling>
        <c:delete val="0"/>
        <c:axPos val="b"/>
        <c:numFmt formatCode="mmm\-yy" sourceLinked="1"/>
        <c:majorTickMark val="none"/>
        <c:minorTickMark val="out"/>
        <c:tickLblPos val="nextTo"/>
        <c:txPr>
          <a:bodyPr/>
          <a:lstStyle/>
          <a:p>
            <a:pPr>
              <a:defRPr sz="800"/>
            </a:pPr>
            <a:endParaRPr lang="en-US"/>
          </a:p>
        </c:txPr>
        <c:crossAx val="-2058046248"/>
        <c:crosses val="autoZero"/>
        <c:auto val="1"/>
        <c:lblOffset val="100"/>
        <c:baseTimeUnit val="months"/>
        <c:majorUnit val="2"/>
        <c:majorTimeUnit val="months"/>
      </c:dateAx>
      <c:valAx>
        <c:axId val="-2058046248"/>
        <c:scaling>
          <c:orientation val="minMax"/>
          <c:min val="50"/>
        </c:scaling>
        <c:delete val="0"/>
        <c:axPos val="l"/>
        <c:majorGridlines/>
        <c:numFmt formatCode="General" sourceLinked="1"/>
        <c:majorTickMark val="out"/>
        <c:minorTickMark val="none"/>
        <c:tickLblPos val="nextTo"/>
        <c:txPr>
          <a:bodyPr/>
          <a:lstStyle/>
          <a:p>
            <a:pPr>
              <a:defRPr sz="800"/>
            </a:pPr>
            <a:endParaRPr lang="en-US"/>
          </a:p>
        </c:txPr>
        <c:crossAx val="-2057622280"/>
        <c:crosses val="autoZero"/>
        <c:crossBetween val="between"/>
        <c:majorUnit val="25"/>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121CD85C-69D1-4349-AAD7-608C999F1D16}" type="datetimeFigureOut">
              <a:rPr lang="en-US" smtClean="0"/>
              <a:t>11/14/2016</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95CE12C6-CEF5-1248-BECC-CE91B7EB3920}" type="slidenum">
              <a:rPr lang="en-US" smtClean="0"/>
              <a:t>‹#›</a:t>
            </a:fld>
            <a:endParaRPr lang="en-US"/>
          </a:p>
        </p:txBody>
      </p:sp>
    </p:spTree>
    <p:extLst>
      <p:ext uri="{BB962C8B-B14F-4D97-AF65-F5344CB8AC3E}">
        <p14:creationId xmlns:p14="http://schemas.microsoft.com/office/powerpoint/2010/main" val="22483869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B8164605-527D-A043-9658-812657F8978C}" type="datetimeFigureOut">
              <a:rPr lang="en-US" smtClean="0"/>
              <a:t>11/14/2016</a:t>
            </a:fld>
            <a:endParaRPr lang="en-US"/>
          </a:p>
        </p:txBody>
      </p:sp>
      <p:sp>
        <p:nvSpPr>
          <p:cNvPr id="4" name="Slide Image Placeholder 3"/>
          <p:cNvSpPr>
            <a:spLocks noGrp="1" noRot="1" noChangeAspect="1"/>
          </p:cNvSpPr>
          <p:nvPr>
            <p:ph type="sldImg" idx="2"/>
          </p:nvPr>
        </p:nvSpPr>
        <p:spPr>
          <a:xfrm>
            <a:off x="3606800" y="514350"/>
            <a:ext cx="19304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CBC24C65-ED1A-1F43-8E34-7D937629B7A3}" type="slidenum">
              <a:rPr lang="en-US" smtClean="0"/>
              <a:t>‹#›</a:t>
            </a:fld>
            <a:endParaRPr lang="en-US"/>
          </a:p>
        </p:txBody>
      </p:sp>
    </p:spTree>
    <p:extLst>
      <p:ext uri="{BB962C8B-B14F-4D97-AF65-F5344CB8AC3E}">
        <p14:creationId xmlns:p14="http://schemas.microsoft.com/office/powerpoint/2010/main" val="396519518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a:prstGeom prst="rect">
            <a:avLst/>
          </a:prstGeom>
        </p:spPr>
        <p:txBody>
          <a:bodyPr/>
          <a:lstStyle/>
          <a:p>
            <a:r>
              <a:rPr lang="en-GB"/>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t>‹#›</a:t>
            </a:fld>
            <a:endParaRPr lang="en-US"/>
          </a:p>
        </p:txBody>
      </p:sp>
    </p:spTree>
    <p:extLst>
      <p:ext uri="{BB962C8B-B14F-4D97-AF65-F5344CB8AC3E}">
        <p14:creationId xmlns:p14="http://schemas.microsoft.com/office/powerpoint/2010/main" val="2768369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342900" y="2133600"/>
            <a:ext cx="6172200" cy="603408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t>‹#›</a:t>
            </a:fld>
            <a:endParaRPr lang="en-US"/>
          </a:p>
        </p:txBody>
      </p:sp>
    </p:spTree>
    <p:extLst>
      <p:ext uri="{BB962C8B-B14F-4D97-AF65-F5344CB8AC3E}">
        <p14:creationId xmlns:p14="http://schemas.microsoft.com/office/powerpoint/2010/main" val="1754330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342900" y="366713"/>
            <a:ext cx="4476750" cy="780097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t>‹#›</a:t>
            </a:fld>
            <a:endParaRPr lang="en-US"/>
          </a:p>
        </p:txBody>
      </p:sp>
    </p:spTree>
    <p:extLst>
      <p:ext uri="{BB962C8B-B14F-4D97-AF65-F5344CB8AC3E}">
        <p14:creationId xmlns:p14="http://schemas.microsoft.com/office/powerpoint/2010/main" val="9127076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a:prstGeom prst="rect">
            <a:avLst/>
          </a:prstGeom>
        </p:spPr>
        <p:txBody>
          <a:bodyPr/>
          <a:lstStyle/>
          <a:p>
            <a:r>
              <a:rPr lang="en-GB"/>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xfrm>
            <a:off x="342900" y="8661112"/>
            <a:ext cx="1456498" cy="300855"/>
          </a:xfrm>
          <a:prstGeom prst="rect">
            <a:avLst/>
          </a:prstGeom>
        </p:spPr>
        <p:txBody>
          <a:bodyPr/>
          <a:lstStyle/>
          <a:p>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r>
              <a:rPr lang="en-US"/>
              <a:t>Page</a:t>
            </a:r>
          </a:p>
        </p:txBody>
      </p:sp>
      <p:sp>
        <p:nvSpPr>
          <p:cNvPr id="6" name="Slide Number Placeholder 5"/>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t>‹#›</a:t>
            </a:fld>
            <a:endParaRPr lang="en-US"/>
          </a:p>
        </p:txBody>
      </p:sp>
    </p:spTree>
    <p:extLst>
      <p:ext uri="{BB962C8B-B14F-4D97-AF65-F5344CB8AC3E}">
        <p14:creationId xmlns:p14="http://schemas.microsoft.com/office/powerpoint/2010/main" val="1644433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a:xfrm>
            <a:off x="342900" y="2133601"/>
            <a:ext cx="6172200" cy="6034617"/>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342900" y="8661112"/>
            <a:ext cx="1456498" cy="300855"/>
          </a:xfrm>
          <a:prstGeom prst="rect">
            <a:avLst/>
          </a:prstGeom>
        </p:spPr>
        <p:txBody>
          <a:bodyPr/>
          <a:lstStyle/>
          <a:p>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r>
              <a:rPr lang="en-US"/>
              <a:t>Page</a:t>
            </a:r>
          </a:p>
        </p:txBody>
      </p:sp>
      <p:sp>
        <p:nvSpPr>
          <p:cNvPr id="6" name="Slide Number Placeholder 5"/>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t>‹#›</a:t>
            </a:fld>
            <a:endParaRPr lang="en-US"/>
          </a:p>
        </p:txBody>
      </p:sp>
    </p:spTree>
    <p:extLst>
      <p:ext uri="{BB962C8B-B14F-4D97-AF65-F5344CB8AC3E}">
        <p14:creationId xmlns:p14="http://schemas.microsoft.com/office/powerpoint/2010/main" val="354303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541735" y="3875618"/>
            <a:ext cx="5829300" cy="2000249"/>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342900" y="8661112"/>
            <a:ext cx="1456498" cy="300855"/>
          </a:xfrm>
          <a:prstGeom prst="rect">
            <a:avLst/>
          </a:prstGeom>
        </p:spPr>
        <p:txBody>
          <a:bodyPr/>
          <a:lstStyle/>
          <a:p>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r>
              <a:rPr lang="en-US"/>
              <a:t>Page</a:t>
            </a:r>
          </a:p>
        </p:txBody>
      </p:sp>
      <p:sp>
        <p:nvSpPr>
          <p:cNvPr id="6" name="Slide Number Placeholder 5"/>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t>‹#›</a:t>
            </a:fld>
            <a:endParaRPr lang="en-US"/>
          </a:p>
        </p:txBody>
      </p:sp>
    </p:spTree>
    <p:extLst>
      <p:ext uri="{BB962C8B-B14F-4D97-AF65-F5344CB8AC3E}">
        <p14:creationId xmlns:p14="http://schemas.microsoft.com/office/powerpoint/2010/main" val="7889892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257175" y="2844800"/>
            <a:ext cx="2257425" cy="804545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2628900" y="2844800"/>
            <a:ext cx="2257425" cy="804545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342900" y="8661112"/>
            <a:ext cx="1456498" cy="300855"/>
          </a:xfrm>
          <a:prstGeom prst="rect">
            <a:avLst/>
          </a:prstGeom>
        </p:spPr>
        <p:txBody>
          <a:bodyPr/>
          <a:lstStyle/>
          <a:p>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r>
              <a:rPr lang="en-US"/>
              <a:t>Page</a:t>
            </a:r>
          </a:p>
        </p:txBody>
      </p:sp>
      <p:sp>
        <p:nvSpPr>
          <p:cNvPr id="7" name="Slide Number Placeholder 6"/>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t>‹#›</a:t>
            </a:fld>
            <a:endParaRPr lang="en-US"/>
          </a:p>
        </p:txBody>
      </p:sp>
    </p:spTree>
    <p:extLst>
      <p:ext uri="{BB962C8B-B14F-4D97-AF65-F5344CB8AC3E}">
        <p14:creationId xmlns:p14="http://schemas.microsoft.com/office/powerpoint/2010/main" val="798865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342900" y="2046817"/>
            <a:ext cx="303014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342900" y="2899833"/>
            <a:ext cx="303014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3483769" y="2046817"/>
            <a:ext cx="3031331" cy="85301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3483769" y="2899833"/>
            <a:ext cx="3031331" cy="5268384"/>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342900" y="8661112"/>
            <a:ext cx="1456498" cy="300855"/>
          </a:xfrm>
          <a:prstGeom prst="rect">
            <a:avLst/>
          </a:prstGeom>
        </p:spPr>
        <p:txBody>
          <a:bodyPr/>
          <a:lstStyle/>
          <a:p>
            <a:endParaRPr lang="en-US"/>
          </a:p>
        </p:txBody>
      </p:sp>
      <p:sp>
        <p:nvSpPr>
          <p:cNvPr id="8" name="Footer Placeholder 7"/>
          <p:cNvSpPr>
            <a:spLocks noGrp="1"/>
          </p:cNvSpPr>
          <p:nvPr>
            <p:ph type="ftr" sz="quarter" idx="11"/>
          </p:nvPr>
        </p:nvSpPr>
        <p:spPr>
          <a:xfrm>
            <a:off x="2343150" y="8475134"/>
            <a:ext cx="2171700" cy="486833"/>
          </a:xfrm>
          <a:prstGeom prst="rect">
            <a:avLst/>
          </a:prstGeom>
        </p:spPr>
        <p:txBody>
          <a:bodyPr/>
          <a:lstStyle/>
          <a:p>
            <a:r>
              <a:rPr lang="en-US"/>
              <a:t>Page</a:t>
            </a:r>
          </a:p>
        </p:txBody>
      </p:sp>
      <p:sp>
        <p:nvSpPr>
          <p:cNvPr id="9" name="Slide Number Placeholder 8"/>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t>‹#›</a:t>
            </a:fld>
            <a:endParaRPr lang="en-US"/>
          </a:p>
        </p:txBody>
      </p:sp>
    </p:spTree>
    <p:extLst>
      <p:ext uri="{BB962C8B-B14F-4D97-AF65-F5344CB8AC3E}">
        <p14:creationId xmlns:p14="http://schemas.microsoft.com/office/powerpoint/2010/main" val="3779040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GB"/>
              <a:t>Click to edit Master title style</a:t>
            </a:r>
            <a:endParaRPr lang="en-US"/>
          </a:p>
        </p:txBody>
      </p:sp>
      <p:sp>
        <p:nvSpPr>
          <p:cNvPr id="3" name="Date Placeholder 2"/>
          <p:cNvSpPr>
            <a:spLocks noGrp="1"/>
          </p:cNvSpPr>
          <p:nvPr>
            <p:ph type="dt" sz="half" idx="10"/>
          </p:nvPr>
        </p:nvSpPr>
        <p:spPr>
          <a:xfrm>
            <a:off x="342900" y="8661112"/>
            <a:ext cx="1456498" cy="300855"/>
          </a:xfrm>
          <a:prstGeom prst="rect">
            <a:avLst/>
          </a:prstGeom>
        </p:spPr>
        <p:txBody>
          <a:bodyPr/>
          <a:lstStyle/>
          <a:p>
            <a:endParaRPr lang="en-US"/>
          </a:p>
        </p:txBody>
      </p:sp>
      <p:sp>
        <p:nvSpPr>
          <p:cNvPr id="4" name="Footer Placeholder 3"/>
          <p:cNvSpPr>
            <a:spLocks noGrp="1"/>
          </p:cNvSpPr>
          <p:nvPr>
            <p:ph type="ftr" sz="quarter" idx="11"/>
          </p:nvPr>
        </p:nvSpPr>
        <p:spPr>
          <a:xfrm>
            <a:off x="2343150" y="8475134"/>
            <a:ext cx="2171700" cy="486833"/>
          </a:xfrm>
          <a:prstGeom prst="rect">
            <a:avLst/>
          </a:prstGeom>
        </p:spPr>
        <p:txBody>
          <a:bodyPr/>
          <a:lstStyle/>
          <a:p>
            <a:r>
              <a:rPr lang="en-US"/>
              <a:t>Page</a:t>
            </a:r>
          </a:p>
        </p:txBody>
      </p:sp>
      <p:sp>
        <p:nvSpPr>
          <p:cNvPr id="5" name="Slide Number Placeholder 4"/>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t>‹#›</a:t>
            </a:fld>
            <a:endParaRPr lang="en-US"/>
          </a:p>
        </p:txBody>
      </p:sp>
    </p:spTree>
    <p:extLst>
      <p:ext uri="{BB962C8B-B14F-4D97-AF65-F5344CB8AC3E}">
        <p14:creationId xmlns:p14="http://schemas.microsoft.com/office/powerpoint/2010/main" val="6184765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661112"/>
            <a:ext cx="1456498" cy="300855"/>
          </a:xfrm>
          <a:prstGeom prst="rect">
            <a:avLst/>
          </a:prstGeom>
        </p:spPr>
        <p:txBody>
          <a:bodyPr/>
          <a:lstStyle/>
          <a:p>
            <a:endParaRPr lang="en-US"/>
          </a:p>
        </p:txBody>
      </p:sp>
      <p:sp>
        <p:nvSpPr>
          <p:cNvPr id="3" name="Footer Placeholder 2"/>
          <p:cNvSpPr>
            <a:spLocks noGrp="1"/>
          </p:cNvSpPr>
          <p:nvPr>
            <p:ph type="ftr" sz="quarter" idx="11"/>
          </p:nvPr>
        </p:nvSpPr>
        <p:spPr>
          <a:xfrm>
            <a:off x="2343150" y="8475134"/>
            <a:ext cx="2171700" cy="486833"/>
          </a:xfrm>
          <a:prstGeom prst="rect">
            <a:avLst/>
          </a:prstGeom>
        </p:spPr>
        <p:txBody>
          <a:bodyPr/>
          <a:lstStyle/>
          <a:p>
            <a:r>
              <a:rPr lang="en-US"/>
              <a:t>Page</a:t>
            </a:r>
          </a:p>
        </p:txBody>
      </p:sp>
      <p:sp>
        <p:nvSpPr>
          <p:cNvPr id="4" name="Slide Number Placeholder 3"/>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t>‹#›</a:t>
            </a:fld>
            <a:endParaRPr lang="en-US"/>
          </a:p>
        </p:txBody>
      </p:sp>
    </p:spTree>
    <p:extLst>
      <p:ext uri="{BB962C8B-B14F-4D97-AF65-F5344CB8AC3E}">
        <p14:creationId xmlns:p14="http://schemas.microsoft.com/office/powerpoint/2010/main" val="37378807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2681287" y="364067"/>
            <a:ext cx="3833813" cy="7804151"/>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342900" y="1913467"/>
            <a:ext cx="2256235" cy="625475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342900" y="8661112"/>
            <a:ext cx="1456498" cy="300855"/>
          </a:xfrm>
          <a:prstGeom prst="rect">
            <a:avLst/>
          </a:prstGeom>
        </p:spPr>
        <p:txBody>
          <a:bodyPr/>
          <a:lstStyle/>
          <a:p>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r>
              <a:rPr lang="en-US"/>
              <a:t>Page</a:t>
            </a:r>
          </a:p>
        </p:txBody>
      </p:sp>
      <p:sp>
        <p:nvSpPr>
          <p:cNvPr id="7" name="Slide Number Placeholder 6"/>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t>‹#›</a:t>
            </a:fld>
            <a:endParaRPr lang="en-US"/>
          </a:p>
        </p:txBody>
      </p:sp>
    </p:spTree>
    <p:extLst>
      <p:ext uri="{BB962C8B-B14F-4D97-AF65-F5344CB8AC3E}">
        <p14:creationId xmlns:p14="http://schemas.microsoft.com/office/powerpoint/2010/main" val="1119167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a:xfrm>
            <a:off x="342900" y="2133600"/>
            <a:ext cx="6172200" cy="60340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t>‹#›</a:t>
            </a:fld>
            <a:endParaRPr lang="en-US"/>
          </a:p>
        </p:txBody>
      </p:sp>
    </p:spTree>
    <p:extLst>
      <p:ext uri="{BB962C8B-B14F-4D97-AF65-F5344CB8AC3E}">
        <p14:creationId xmlns:p14="http://schemas.microsoft.com/office/powerpoint/2010/main" val="7794272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344216" y="81703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342900" y="8661112"/>
            <a:ext cx="1456498" cy="300855"/>
          </a:xfrm>
          <a:prstGeom prst="rect">
            <a:avLst/>
          </a:prstGeom>
        </p:spPr>
        <p:txBody>
          <a:bodyPr/>
          <a:lstStyle/>
          <a:p>
            <a:endParaRPr lang="en-US"/>
          </a:p>
        </p:txBody>
      </p:sp>
      <p:sp>
        <p:nvSpPr>
          <p:cNvPr id="6" name="Footer Placeholder 5"/>
          <p:cNvSpPr>
            <a:spLocks noGrp="1"/>
          </p:cNvSpPr>
          <p:nvPr>
            <p:ph type="ftr" sz="quarter" idx="11"/>
          </p:nvPr>
        </p:nvSpPr>
        <p:spPr>
          <a:xfrm>
            <a:off x="2343150" y="8475134"/>
            <a:ext cx="2171700" cy="486833"/>
          </a:xfrm>
          <a:prstGeom prst="rect">
            <a:avLst/>
          </a:prstGeom>
        </p:spPr>
        <p:txBody>
          <a:bodyPr/>
          <a:lstStyle/>
          <a:p>
            <a:r>
              <a:rPr lang="en-US"/>
              <a:t>Page</a:t>
            </a:r>
          </a:p>
        </p:txBody>
      </p:sp>
      <p:sp>
        <p:nvSpPr>
          <p:cNvPr id="7" name="Slide Number Placeholder 6"/>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t>‹#›</a:t>
            </a:fld>
            <a:endParaRPr lang="en-US"/>
          </a:p>
        </p:txBody>
      </p:sp>
    </p:spTree>
    <p:extLst>
      <p:ext uri="{BB962C8B-B14F-4D97-AF65-F5344CB8AC3E}">
        <p14:creationId xmlns:p14="http://schemas.microsoft.com/office/powerpoint/2010/main" val="16447807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342900" y="2133601"/>
            <a:ext cx="6172200" cy="6034617"/>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342900" y="8661112"/>
            <a:ext cx="1456498" cy="300855"/>
          </a:xfrm>
          <a:prstGeom prst="rect">
            <a:avLst/>
          </a:prstGeom>
        </p:spPr>
        <p:txBody>
          <a:bodyPr/>
          <a:lstStyle/>
          <a:p>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r>
              <a:rPr lang="en-US"/>
              <a:t>Page</a:t>
            </a:r>
          </a:p>
        </p:txBody>
      </p:sp>
      <p:sp>
        <p:nvSpPr>
          <p:cNvPr id="6" name="Slide Number Placeholder 5"/>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t>‹#›</a:t>
            </a:fld>
            <a:endParaRPr lang="en-US"/>
          </a:p>
        </p:txBody>
      </p:sp>
    </p:spTree>
    <p:extLst>
      <p:ext uri="{BB962C8B-B14F-4D97-AF65-F5344CB8AC3E}">
        <p14:creationId xmlns:p14="http://schemas.microsoft.com/office/powerpoint/2010/main" val="4461473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342900" y="8661112"/>
            <a:ext cx="1456498" cy="300855"/>
          </a:xfrm>
          <a:prstGeom prst="rect">
            <a:avLst/>
          </a:prstGeom>
        </p:spPr>
        <p:txBody>
          <a:bodyPr/>
          <a:lstStyle/>
          <a:p>
            <a:endParaRPr lang="en-US"/>
          </a:p>
        </p:txBody>
      </p:sp>
      <p:sp>
        <p:nvSpPr>
          <p:cNvPr id="5" name="Footer Placeholder 4"/>
          <p:cNvSpPr>
            <a:spLocks noGrp="1"/>
          </p:cNvSpPr>
          <p:nvPr>
            <p:ph type="ftr" sz="quarter" idx="11"/>
          </p:nvPr>
        </p:nvSpPr>
        <p:spPr>
          <a:xfrm>
            <a:off x="2343150" y="8475134"/>
            <a:ext cx="2171700" cy="486833"/>
          </a:xfrm>
          <a:prstGeom prst="rect">
            <a:avLst/>
          </a:prstGeom>
        </p:spPr>
        <p:txBody>
          <a:bodyPr/>
          <a:lstStyle/>
          <a:p>
            <a:r>
              <a:rPr lang="en-US"/>
              <a:t>Page</a:t>
            </a:r>
          </a:p>
        </p:txBody>
      </p:sp>
      <p:sp>
        <p:nvSpPr>
          <p:cNvPr id="6" name="Slide Number Placeholder 5"/>
          <p:cNvSpPr>
            <a:spLocks noGrp="1"/>
          </p:cNvSpPr>
          <p:nvPr>
            <p:ph type="sldNum" sz="quarter" idx="12"/>
          </p:nvPr>
        </p:nvSpPr>
        <p:spPr>
          <a:xfrm>
            <a:off x="5345270" y="8661112"/>
            <a:ext cx="1169829" cy="300855"/>
          </a:xfrm>
          <a:prstGeom prst="rect">
            <a:avLst/>
          </a:prstGeom>
        </p:spPr>
        <p:txBody>
          <a:bodyPr/>
          <a:lstStyle/>
          <a:p>
            <a:fld id="{D9FC1EE7-D919-BE4F-AD5D-1D07C9BF745D}" type="slidenum">
              <a:rPr lang="en-US" smtClean="0"/>
              <a:t>‹#›</a:t>
            </a:fld>
            <a:endParaRPr lang="en-US"/>
          </a:p>
        </p:txBody>
      </p:sp>
    </p:spTree>
    <p:extLst>
      <p:ext uri="{BB962C8B-B14F-4D97-AF65-F5344CB8AC3E}">
        <p14:creationId xmlns:p14="http://schemas.microsoft.com/office/powerpoint/2010/main" val="24038676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a:prstGeom prst="rect">
            <a:avLst/>
          </a:prstGeom>
        </p:spPr>
        <p:txBody>
          <a:bodyPr/>
          <a:lstStyle/>
          <a:p>
            <a:r>
              <a:rPr lang="en-GB"/>
              <a:t>Click to edit Master title style</a:t>
            </a:r>
            <a:endParaRPr lang="en-US"/>
          </a:p>
        </p:txBody>
      </p:sp>
      <p:sp>
        <p:nvSpPr>
          <p:cNvPr id="3" name="Subtitle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t>‹#›</a:t>
            </a:fld>
            <a:endParaRPr lang="en-US"/>
          </a:p>
        </p:txBody>
      </p:sp>
    </p:spTree>
    <p:extLst>
      <p:ext uri="{BB962C8B-B14F-4D97-AF65-F5344CB8AC3E}">
        <p14:creationId xmlns:p14="http://schemas.microsoft.com/office/powerpoint/2010/main" val="11184739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GB"/>
              <a:t>Click to edit Master title style</a:t>
            </a:r>
            <a:endParaRPr lang="en-US"/>
          </a:p>
        </p:txBody>
      </p:sp>
      <p:sp>
        <p:nvSpPr>
          <p:cNvPr id="3" name="Content Placeholder 2"/>
          <p:cNvSpPr>
            <a:spLocks noGrp="1"/>
          </p:cNvSpPr>
          <p:nvPr>
            <p:ph idx="1"/>
          </p:nvPr>
        </p:nvSpPr>
        <p:spPr>
          <a:xfrm>
            <a:off x="342900" y="2133600"/>
            <a:ext cx="6172200" cy="60340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t>‹#›</a:t>
            </a:fld>
            <a:endParaRPr lang="en-US"/>
          </a:p>
        </p:txBody>
      </p:sp>
    </p:spTree>
    <p:extLst>
      <p:ext uri="{BB962C8B-B14F-4D97-AF65-F5344CB8AC3E}">
        <p14:creationId xmlns:p14="http://schemas.microsoft.com/office/powerpoint/2010/main" val="2848717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541338" y="3875088"/>
            <a:ext cx="5829300" cy="200025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t>‹#›</a:t>
            </a:fld>
            <a:endParaRPr lang="en-US"/>
          </a:p>
        </p:txBody>
      </p:sp>
    </p:spTree>
    <p:extLst>
      <p:ext uri="{BB962C8B-B14F-4D97-AF65-F5344CB8AC3E}">
        <p14:creationId xmlns:p14="http://schemas.microsoft.com/office/powerpoint/2010/main" val="18583027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3429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35052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342900" y="8475663"/>
            <a:ext cx="1600200" cy="485775"/>
          </a:xfrm>
          <a:prstGeom prst="rect">
            <a:avLst/>
          </a:prstGeom>
        </p:spPr>
        <p:txBody>
          <a:bodyPr/>
          <a:lstStyle/>
          <a:p>
            <a:endParaRPr lang="en-US"/>
          </a:p>
        </p:txBody>
      </p:sp>
      <p:sp>
        <p:nvSpPr>
          <p:cNvPr id="6" name="Footer Placeholder 5"/>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7" name="Slide Number Placeholder 6"/>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t>‹#›</a:t>
            </a:fld>
            <a:endParaRPr lang="en-US"/>
          </a:p>
        </p:txBody>
      </p:sp>
    </p:spTree>
    <p:extLst>
      <p:ext uri="{BB962C8B-B14F-4D97-AF65-F5344CB8AC3E}">
        <p14:creationId xmlns:p14="http://schemas.microsoft.com/office/powerpoint/2010/main" val="110710059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342900" y="2046288"/>
            <a:ext cx="3030538"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342900" y="2900363"/>
            <a:ext cx="3030538"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3484563" y="2046288"/>
            <a:ext cx="3030537"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3484563" y="2900363"/>
            <a:ext cx="3030537"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342900" y="8475663"/>
            <a:ext cx="1600200" cy="485775"/>
          </a:xfrm>
          <a:prstGeom prst="rect">
            <a:avLst/>
          </a:prstGeom>
        </p:spPr>
        <p:txBody>
          <a:bodyPr/>
          <a:lstStyle/>
          <a:p>
            <a:endParaRPr lang="en-US"/>
          </a:p>
        </p:txBody>
      </p:sp>
      <p:sp>
        <p:nvSpPr>
          <p:cNvPr id="8" name="Footer Placeholder 7"/>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9" name="Slide Number Placeholder 8"/>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t>‹#›</a:t>
            </a:fld>
            <a:endParaRPr lang="en-US"/>
          </a:p>
        </p:txBody>
      </p:sp>
    </p:spTree>
    <p:extLst>
      <p:ext uri="{BB962C8B-B14F-4D97-AF65-F5344CB8AC3E}">
        <p14:creationId xmlns:p14="http://schemas.microsoft.com/office/powerpoint/2010/main" val="26112374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GB"/>
              <a:t>Click to edit Master title style</a:t>
            </a:r>
            <a:endParaRPr lang="en-US"/>
          </a:p>
        </p:txBody>
      </p:sp>
      <p:sp>
        <p:nvSpPr>
          <p:cNvPr id="3" name="Date Placeholder 2"/>
          <p:cNvSpPr>
            <a:spLocks noGrp="1"/>
          </p:cNvSpPr>
          <p:nvPr>
            <p:ph type="dt" sz="half" idx="10"/>
          </p:nvPr>
        </p:nvSpPr>
        <p:spPr>
          <a:xfrm>
            <a:off x="342900" y="8475663"/>
            <a:ext cx="1600200" cy="485775"/>
          </a:xfrm>
          <a:prstGeom prst="rect">
            <a:avLst/>
          </a:prstGeom>
        </p:spPr>
        <p:txBody>
          <a:bodyPr/>
          <a:lstStyle/>
          <a:p>
            <a:endParaRPr lang="en-US"/>
          </a:p>
        </p:txBody>
      </p:sp>
      <p:sp>
        <p:nvSpPr>
          <p:cNvPr id="4" name="Footer Placeholder 3"/>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5" name="Slide Number Placeholder 4"/>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t>‹#›</a:t>
            </a:fld>
            <a:endParaRPr lang="en-US"/>
          </a:p>
        </p:txBody>
      </p:sp>
    </p:spTree>
    <p:extLst>
      <p:ext uri="{BB962C8B-B14F-4D97-AF65-F5344CB8AC3E}">
        <p14:creationId xmlns:p14="http://schemas.microsoft.com/office/powerpoint/2010/main" val="12440815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663"/>
            <a:ext cx="1600200" cy="485775"/>
          </a:xfrm>
          <a:prstGeom prst="rect">
            <a:avLst/>
          </a:prstGeom>
        </p:spPr>
        <p:txBody>
          <a:bodyPr/>
          <a:lstStyle/>
          <a:p>
            <a:endParaRPr lang="en-US"/>
          </a:p>
        </p:txBody>
      </p:sp>
      <p:sp>
        <p:nvSpPr>
          <p:cNvPr id="3" name="Footer Placeholder 2"/>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4" name="Slide Number Placeholder 3"/>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t>‹#›</a:t>
            </a:fld>
            <a:endParaRPr lang="en-US"/>
          </a:p>
        </p:txBody>
      </p:sp>
    </p:spTree>
    <p:extLst>
      <p:ext uri="{BB962C8B-B14F-4D97-AF65-F5344CB8AC3E}">
        <p14:creationId xmlns:p14="http://schemas.microsoft.com/office/powerpoint/2010/main" val="2999906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541338" y="3875088"/>
            <a:ext cx="5829300" cy="2000250"/>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t>‹#›</a:t>
            </a:fld>
            <a:endParaRPr lang="en-US"/>
          </a:p>
        </p:txBody>
      </p:sp>
    </p:spTree>
    <p:extLst>
      <p:ext uri="{BB962C8B-B14F-4D97-AF65-F5344CB8AC3E}">
        <p14:creationId xmlns:p14="http://schemas.microsoft.com/office/powerpoint/2010/main" val="22476977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2681288" y="363538"/>
            <a:ext cx="3833812" cy="78041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342900" y="1912938"/>
            <a:ext cx="2255838" cy="62547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342900" y="8475663"/>
            <a:ext cx="1600200" cy="485775"/>
          </a:xfrm>
          <a:prstGeom prst="rect">
            <a:avLst/>
          </a:prstGeom>
        </p:spPr>
        <p:txBody>
          <a:bodyPr/>
          <a:lstStyle/>
          <a:p>
            <a:endParaRPr lang="en-US"/>
          </a:p>
        </p:txBody>
      </p:sp>
      <p:sp>
        <p:nvSpPr>
          <p:cNvPr id="6" name="Footer Placeholder 5"/>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7" name="Slide Number Placeholder 6"/>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t>‹#›</a:t>
            </a:fld>
            <a:endParaRPr lang="en-US"/>
          </a:p>
        </p:txBody>
      </p:sp>
    </p:spTree>
    <p:extLst>
      <p:ext uri="{BB962C8B-B14F-4D97-AF65-F5344CB8AC3E}">
        <p14:creationId xmlns:p14="http://schemas.microsoft.com/office/powerpoint/2010/main" val="23829546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344613" y="81756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613" y="7156450"/>
            <a:ext cx="4114800" cy="10731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342900" y="8475663"/>
            <a:ext cx="1600200" cy="485775"/>
          </a:xfrm>
          <a:prstGeom prst="rect">
            <a:avLst/>
          </a:prstGeom>
        </p:spPr>
        <p:txBody>
          <a:bodyPr/>
          <a:lstStyle/>
          <a:p>
            <a:endParaRPr lang="en-US"/>
          </a:p>
        </p:txBody>
      </p:sp>
      <p:sp>
        <p:nvSpPr>
          <p:cNvPr id="6" name="Footer Placeholder 5"/>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7" name="Slide Number Placeholder 6"/>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t>‹#›</a:t>
            </a:fld>
            <a:endParaRPr lang="en-US"/>
          </a:p>
        </p:txBody>
      </p:sp>
    </p:spTree>
    <p:extLst>
      <p:ext uri="{BB962C8B-B14F-4D97-AF65-F5344CB8AC3E}">
        <p14:creationId xmlns:p14="http://schemas.microsoft.com/office/powerpoint/2010/main" val="7061116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342900" y="2133600"/>
            <a:ext cx="6172200" cy="603408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t>‹#›</a:t>
            </a:fld>
            <a:endParaRPr lang="en-US"/>
          </a:p>
        </p:txBody>
      </p:sp>
    </p:spTree>
    <p:extLst>
      <p:ext uri="{BB962C8B-B14F-4D97-AF65-F5344CB8AC3E}">
        <p14:creationId xmlns:p14="http://schemas.microsoft.com/office/powerpoint/2010/main" val="13014416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342900" y="366713"/>
            <a:ext cx="4476750" cy="780097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342900" y="8475663"/>
            <a:ext cx="1600200" cy="485775"/>
          </a:xfrm>
          <a:prstGeom prst="rect">
            <a:avLst/>
          </a:prstGeom>
        </p:spPr>
        <p:txBody>
          <a:bodyPr/>
          <a:lstStyle/>
          <a:p>
            <a:endParaRPr lang="en-US"/>
          </a:p>
        </p:txBody>
      </p:sp>
      <p:sp>
        <p:nvSpPr>
          <p:cNvPr id="5" name="Footer Placeholder 4"/>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6" name="Slide Number Placeholder 5"/>
          <p:cNvSpPr>
            <a:spLocks noGrp="1"/>
          </p:cNvSpPr>
          <p:nvPr>
            <p:ph type="sldNum" sz="quarter" idx="12"/>
          </p:nvPr>
        </p:nvSpPr>
        <p:spPr>
          <a:xfrm>
            <a:off x="4914900" y="8475663"/>
            <a:ext cx="1600200" cy="485775"/>
          </a:xfrm>
          <a:prstGeom prst="rect">
            <a:avLst/>
          </a:prstGeom>
        </p:spPr>
        <p:txBody>
          <a:bodyPr/>
          <a:lstStyle/>
          <a:p>
            <a:fld id="{41BAE7D1-F68B-A04D-BC7C-EF030ECE98F2}" type="slidenum">
              <a:rPr lang="en-US" smtClean="0"/>
              <a:t>‹#›</a:t>
            </a:fld>
            <a:endParaRPr lang="en-US"/>
          </a:p>
        </p:txBody>
      </p:sp>
    </p:spTree>
    <p:extLst>
      <p:ext uri="{BB962C8B-B14F-4D97-AF65-F5344CB8AC3E}">
        <p14:creationId xmlns:p14="http://schemas.microsoft.com/office/powerpoint/2010/main" val="273564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3429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3505200" y="2133600"/>
            <a:ext cx="3009900" cy="603408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342900" y="8475663"/>
            <a:ext cx="1600200" cy="485775"/>
          </a:xfrm>
          <a:prstGeom prst="rect">
            <a:avLst/>
          </a:prstGeom>
        </p:spPr>
        <p:txBody>
          <a:bodyPr/>
          <a:lstStyle/>
          <a:p>
            <a:endParaRPr lang="en-US"/>
          </a:p>
        </p:txBody>
      </p:sp>
      <p:sp>
        <p:nvSpPr>
          <p:cNvPr id="6" name="Footer Placeholder 5"/>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7" name="Slide Number Placeholder 6"/>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t>‹#›</a:t>
            </a:fld>
            <a:endParaRPr lang="en-US"/>
          </a:p>
        </p:txBody>
      </p:sp>
    </p:spTree>
    <p:extLst>
      <p:ext uri="{BB962C8B-B14F-4D97-AF65-F5344CB8AC3E}">
        <p14:creationId xmlns:p14="http://schemas.microsoft.com/office/powerpoint/2010/main" val="69009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342900" y="2046288"/>
            <a:ext cx="3030538"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342900" y="2900363"/>
            <a:ext cx="3030538"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3484563" y="2046288"/>
            <a:ext cx="3030537" cy="85407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3484563" y="2900363"/>
            <a:ext cx="3030537" cy="52673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342900" y="8475663"/>
            <a:ext cx="1600200" cy="485775"/>
          </a:xfrm>
          <a:prstGeom prst="rect">
            <a:avLst/>
          </a:prstGeom>
        </p:spPr>
        <p:txBody>
          <a:bodyPr/>
          <a:lstStyle/>
          <a:p>
            <a:endParaRPr lang="en-US"/>
          </a:p>
        </p:txBody>
      </p:sp>
      <p:sp>
        <p:nvSpPr>
          <p:cNvPr id="8" name="Footer Placeholder 7"/>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9" name="Slide Number Placeholder 8"/>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t>‹#›</a:t>
            </a:fld>
            <a:endParaRPr lang="en-US"/>
          </a:p>
        </p:txBody>
      </p:sp>
    </p:spTree>
    <p:extLst>
      <p:ext uri="{BB962C8B-B14F-4D97-AF65-F5344CB8AC3E}">
        <p14:creationId xmlns:p14="http://schemas.microsoft.com/office/powerpoint/2010/main" val="3975344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a:prstGeom prst="rect">
            <a:avLst/>
          </a:prstGeom>
        </p:spPr>
        <p:txBody>
          <a:bodyPr/>
          <a:lstStyle/>
          <a:p>
            <a:r>
              <a:rPr lang="en-GB"/>
              <a:t>Click to edit Master title style</a:t>
            </a:r>
            <a:endParaRPr lang="en-US"/>
          </a:p>
        </p:txBody>
      </p:sp>
      <p:sp>
        <p:nvSpPr>
          <p:cNvPr id="3" name="Date Placeholder 2"/>
          <p:cNvSpPr>
            <a:spLocks noGrp="1"/>
          </p:cNvSpPr>
          <p:nvPr>
            <p:ph type="dt" sz="half" idx="10"/>
          </p:nvPr>
        </p:nvSpPr>
        <p:spPr>
          <a:xfrm>
            <a:off x="342900" y="8475663"/>
            <a:ext cx="1600200" cy="485775"/>
          </a:xfrm>
          <a:prstGeom prst="rect">
            <a:avLst/>
          </a:prstGeom>
        </p:spPr>
        <p:txBody>
          <a:bodyPr/>
          <a:lstStyle/>
          <a:p>
            <a:endParaRPr lang="en-US"/>
          </a:p>
        </p:txBody>
      </p:sp>
      <p:sp>
        <p:nvSpPr>
          <p:cNvPr id="4" name="Footer Placeholder 3"/>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5" name="Slide Number Placeholder 4"/>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t>‹#›</a:t>
            </a:fld>
            <a:endParaRPr lang="en-US"/>
          </a:p>
        </p:txBody>
      </p:sp>
    </p:spTree>
    <p:extLst>
      <p:ext uri="{BB962C8B-B14F-4D97-AF65-F5344CB8AC3E}">
        <p14:creationId xmlns:p14="http://schemas.microsoft.com/office/powerpoint/2010/main" val="643487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342900" y="8475663"/>
            <a:ext cx="1600200" cy="485775"/>
          </a:xfrm>
          <a:prstGeom prst="rect">
            <a:avLst/>
          </a:prstGeom>
        </p:spPr>
        <p:txBody>
          <a:bodyPr/>
          <a:lstStyle/>
          <a:p>
            <a:endParaRPr lang="en-US"/>
          </a:p>
        </p:txBody>
      </p:sp>
      <p:sp>
        <p:nvSpPr>
          <p:cNvPr id="3" name="Footer Placeholder 2"/>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4" name="Slide Number Placeholder 3"/>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t>‹#›</a:t>
            </a:fld>
            <a:endParaRPr lang="en-US"/>
          </a:p>
        </p:txBody>
      </p:sp>
    </p:spTree>
    <p:extLst>
      <p:ext uri="{BB962C8B-B14F-4D97-AF65-F5344CB8AC3E}">
        <p14:creationId xmlns:p14="http://schemas.microsoft.com/office/powerpoint/2010/main" val="4196830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2681288" y="363538"/>
            <a:ext cx="3833812" cy="78041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342900" y="1912938"/>
            <a:ext cx="2255838" cy="62547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342900" y="8475663"/>
            <a:ext cx="1600200" cy="485775"/>
          </a:xfrm>
          <a:prstGeom prst="rect">
            <a:avLst/>
          </a:prstGeom>
        </p:spPr>
        <p:txBody>
          <a:bodyPr/>
          <a:lstStyle/>
          <a:p>
            <a:endParaRPr lang="en-US"/>
          </a:p>
        </p:txBody>
      </p:sp>
      <p:sp>
        <p:nvSpPr>
          <p:cNvPr id="6" name="Footer Placeholder 5"/>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7" name="Slide Number Placeholder 6"/>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t>‹#›</a:t>
            </a:fld>
            <a:endParaRPr lang="en-US"/>
          </a:p>
        </p:txBody>
      </p:sp>
    </p:spTree>
    <p:extLst>
      <p:ext uri="{BB962C8B-B14F-4D97-AF65-F5344CB8AC3E}">
        <p14:creationId xmlns:p14="http://schemas.microsoft.com/office/powerpoint/2010/main" val="126010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344613" y="817563"/>
            <a:ext cx="4114800" cy="54864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613" y="7156450"/>
            <a:ext cx="4114800" cy="10731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342900" y="8475663"/>
            <a:ext cx="1600200" cy="485775"/>
          </a:xfrm>
          <a:prstGeom prst="rect">
            <a:avLst/>
          </a:prstGeom>
        </p:spPr>
        <p:txBody>
          <a:bodyPr/>
          <a:lstStyle/>
          <a:p>
            <a:endParaRPr lang="en-US"/>
          </a:p>
        </p:txBody>
      </p:sp>
      <p:sp>
        <p:nvSpPr>
          <p:cNvPr id="6" name="Footer Placeholder 5"/>
          <p:cNvSpPr>
            <a:spLocks noGrp="1"/>
          </p:cNvSpPr>
          <p:nvPr>
            <p:ph type="ftr" sz="quarter" idx="11"/>
          </p:nvPr>
        </p:nvSpPr>
        <p:spPr>
          <a:xfrm>
            <a:off x="2343150" y="8475663"/>
            <a:ext cx="2171700" cy="485775"/>
          </a:xfrm>
          <a:prstGeom prst="rect">
            <a:avLst/>
          </a:prstGeom>
        </p:spPr>
        <p:txBody>
          <a:bodyPr/>
          <a:lstStyle/>
          <a:p>
            <a:r>
              <a:rPr lang="en-US"/>
              <a:t>Page</a:t>
            </a:r>
          </a:p>
        </p:txBody>
      </p:sp>
      <p:sp>
        <p:nvSpPr>
          <p:cNvPr id="7" name="Slide Number Placeholder 6"/>
          <p:cNvSpPr>
            <a:spLocks noGrp="1"/>
          </p:cNvSpPr>
          <p:nvPr>
            <p:ph type="sldNum" sz="quarter" idx="12"/>
          </p:nvPr>
        </p:nvSpPr>
        <p:spPr>
          <a:xfrm>
            <a:off x="4914900" y="8475663"/>
            <a:ext cx="1600200" cy="485775"/>
          </a:xfrm>
          <a:prstGeom prst="rect">
            <a:avLst/>
          </a:prstGeom>
        </p:spPr>
        <p:txBody>
          <a:bodyPr/>
          <a:lstStyle/>
          <a:p>
            <a:fld id="{721506B6-99A2-D440-8BA4-391E8D4F9CE0}" type="slidenum">
              <a:rPr lang="en-US" smtClean="0"/>
              <a:t>‹#›</a:t>
            </a:fld>
            <a:endParaRPr lang="en-US"/>
          </a:p>
        </p:txBody>
      </p:sp>
    </p:spTree>
    <p:extLst>
      <p:ext uri="{BB962C8B-B14F-4D97-AF65-F5344CB8AC3E}">
        <p14:creationId xmlns:p14="http://schemas.microsoft.com/office/powerpoint/2010/main" val="1459914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hyperlink" Target="http://www.now-casting.com" TargetMode="Externa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Box 7"/>
          <p:cNvSpPr txBox="1"/>
          <p:nvPr userDrawn="1"/>
        </p:nvSpPr>
        <p:spPr>
          <a:xfrm>
            <a:off x="2081657" y="8889712"/>
            <a:ext cx="2928432" cy="246221"/>
          </a:xfrm>
          <a:prstGeom prst="rect">
            <a:avLst/>
          </a:prstGeom>
          <a:noFill/>
        </p:spPr>
        <p:txBody>
          <a:bodyPr wrap="square" rtlCol="0">
            <a:spAutoFit/>
          </a:bodyPr>
          <a:lstStyle/>
          <a:p>
            <a:pPr algn="ctr"/>
            <a:r>
              <a:rPr lang="en-US" sz="1000" dirty="0"/>
              <a:t>© Now-Casting Economics Ltd</a:t>
            </a:r>
          </a:p>
        </p:txBody>
      </p:sp>
      <p:cxnSp>
        <p:nvCxnSpPr>
          <p:cNvPr id="10" name="Straight Connector 9"/>
          <p:cNvCxnSpPr/>
          <p:nvPr userDrawn="1"/>
        </p:nvCxnSpPr>
        <p:spPr>
          <a:xfrm>
            <a:off x="404664" y="1619672"/>
            <a:ext cx="6048672" cy="0"/>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userDrawn="1"/>
        </p:nvSpPr>
        <p:spPr>
          <a:xfrm>
            <a:off x="332656" y="571490"/>
            <a:ext cx="3024336" cy="400110"/>
          </a:xfrm>
          <a:prstGeom prst="rect">
            <a:avLst/>
          </a:prstGeom>
          <a:noFill/>
        </p:spPr>
        <p:txBody>
          <a:bodyPr wrap="square" rtlCol="0">
            <a:spAutoFit/>
          </a:bodyPr>
          <a:lstStyle/>
          <a:p>
            <a:r>
              <a:rPr lang="en-US" sz="2000" dirty="0">
                <a:solidFill>
                  <a:schemeClr val="bg1">
                    <a:lumMod val="50000"/>
                  </a:schemeClr>
                </a:solidFill>
                <a:latin typeface="Times New Roman"/>
                <a:cs typeface="Times New Roman"/>
              </a:rPr>
              <a:t>News Release</a:t>
            </a:r>
          </a:p>
        </p:txBody>
      </p:sp>
      <p:sp>
        <p:nvSpPr>
          <p:cNvPr id="12" name="TextBox 11"/>
          <p:cNvSpPr txBox="1"/>
          <p:nvPr userDrawn="1"/>
        </p:nvSpPr>
        <p:spPr>
          <a:xfrm>
            <a:off x="332656" y="931530"/>
            <a:ext cx="3024336" cy="677108"/>
          </a:xfrm>
          <a:prstGeom prst="rect">
            <a:avLst/>
          </a:prstGeom>
          <a:noFill/>
        </p:spPr>
        <p:txBody>
          <a:bodyPr wrap="square" rtlCol="0">
            <a:spAutoFit/>
          </a:bodyPr>
          <a:lstStyle/>
          <a:p>
            <a:r>
              <a:rPr lang="en-US" sz="2200" dirty="0">
                <a:solidFill>
                  <a:srgbClr val="FF0000"/>
                </a:solidFill>
                <a:latin typeface="+mj-lt"/>
                <a:cs typeface="Times New Roman"/>
              </a:rPr>
              <a:t>Japan </a:t>
            </a:r>
            <a:r>
              <a:rPr lang="en-US" sz="2200" baseline="0" dirty="0">
                <a:solidFill>
                  <a:srgbClr val="FF0000"/>
                </a:solidFill>
                <a:latin typeface="+mj-lt"/>
                <a:cs typeface="Times New Roman"/>
              </a:rPr>
              <a:t>NCI™</a:t>
            </a:r>
            <a:br>
              <a:rPr lang="en-US" sz="2200" baseline="0" dirty="0">
                <a:solidFill>
                  <a:srgbClr val="FF0000"/>
                </a:solidFill>
                <a:latin typeface="+mj-lt"/>
                <a:cs typeface="Times New Roman"/>
              </a:rPr>
            </a:br>
            <a:r>
              <a:rPr lang="en-US" sz="1600" baseline="0" dirty="0">
                <a:solidFill>
                  <a:srgbClr val="FF0000"/>
                </a:solidFill>
                <a:latin typeface="+mj-lt"/>
                <a:cs typeface="Times New Roman"/>
              </a:rPr>
              <a:t>Now-Casting Index</a:t>
            </a:r>
            <a:endParaRPr lang="en-US" sz="1600" dirty="0">
              <a:solidFill>
                <a:srgbClr val="FF0000"/>
              </a:solidFill>
              <a:latin typeface="+mj-lt"/>
              <a:cs typeface="Times New Roman"/>
            </a:endParaRPr>
          </a:p>
        </p:txBody>
      </p:sp>
      <p:cxnSp>
        <p:nvCxnSpPr>
          <p:cNvPr id="13" name="Straight Connector 12"/>
          <p:cNvCxnSpPr/>
          <p:nvPr userDrawn="1"/>
        </p:nvCxnSpPr>
        <p:spPr>
          <a:xfrm>
            <a:off x="404664" y="1907704"/>
            <a:ext cx="6048672" cy="0"/>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userDrawn="1"/>
        </p:nvCxnSpPr>
        <p:spPr>
          <a:xfrm>
            <a:off x="404664" y="5322858"/>
            <a:ext cx="6048672" cy="0"/>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userDrawn="1"/>
        </p:nvSpPr>
        <p:spPr>
          <a:xfrm>
            <a:off x="5445224" y="8820472"/>
            <a:ext cx="936104" cy="246221"/>
          </a:xfrm>
          <a:prstGeom prst="rect">
            <a:avLst/>
          </a:prstGeom>
          <a:noFill/>
        </p:spPr>
        <p:txBody>
          <a:bodyPr wrap="square" rtlCol="0">
            <a:spAutoFit/>
          </a:bodyPr>
          <a:lstStyle/>
          <a:p>
            <a:pPr algn="r"/>
            <a:r>
              <a:rPr lang="en-US" sz="1000" dirty="0"/>
              <a:t>Page 1 of</a:t>
            </a:r>
            <a:r>
              <a:rPr lang="en-US" sz="1000" baseline="0" dirty="0"/>
              <a:t> 2</a:t>
            </a:r>
            <a:endParaRPr lang="en-US" sz="1000" dirty="0"/>
          </a:p>
        </p:txBody>
      </p:sp>
      <p:sp>
        <p:nvSpPr>
          <p:cNvPr id="17" name="TextBox 16"/>
          <p:cNvSpPr txBox="1"/>
          <p:nvPr userDrawn="1"/>
        </p:nvSpPr>
        <p:spPr>
          <a:xfrm>
            <a:off x="332656" y="3248747"/>
            <a:ext cx="2080536" cy="276999"/>
          </a:xfrm>
          <a:prstGeom prst="rect">
            <a:avLst/>
          </a:prstGeom>
          <a:noFill/>
        </p:spPr>
        <p:txBody>
          <a:bodyPr wrap="square" rtlCol="0">
            <a:spAutoFit/>
          </a:bodyPr>
          <a:lstStyle/>
          <a:p>
            <a:r>
              <a:rPr lang="en-US" sz="1200" b="1" dirty="0"/>
              <a:t>NCI™ release data</a:t>
            </a:r>
          </a:p>
        </p:txBody>
      </p:sp>
      <p:sp>
        <p:nvSpPr>
          <p:cNvPr id="18" name="TextBox 17"/>
          <p:cNvSpPr txBox="1"/>
          <p:nvPr userDrawn="1"/>
        </p:nvSpPr>
        <p:spPr>
          <a:xfrm>
            <a:off x="3436696" y="3248747"/>
            <a:ext cx="2080536" cy="276999"/>
          </a:xfrm>
          <a:prstGeom prst="rect">
            <a:avLst/>
          </a:prstGeom>
          <a:noFill/>
        </p:spPr>
        <p:txBody>
          <a:bodyPr wrap="square" rtlCol="0">
            <a:spAutoFit/>
          </a:bodyPr>
          <a:lstStyle/>
          <a:p>
            <a:r>
              <a:rPr lang="en-US" sz="1200" b="1" dirty="0"/>
              <a:t>Revised NCI™ history</a:t>
            </a:r>
          </a:p>
        </p:txBody>
      </p:sp>
      <p:sp>
        <p:nvSpPr>
          <p:cNvPr id="19" name="TextBox 18"/>
          <p:cNvSpPr txBox="1"/>
          <p:nvPr userDrawn="1"/>
        </p:nvSpPr>
        <p:spPr>
          <a:xfrm>
            <a:off x="332656" y="5303113"/>
            <a:ext cx="5400600" cy="276999"/>
          </a:xfrm>
          <a:prstGeom prst="rect">
            <a:avLst/>
          </a:prstGeom>
          <a:noFill/>
        </p:spPr>
        <p:txBody>
          <a:bodyPr wrap="square" rtlCol="0">
            <a:spAutoFit/>
          </a:bodyPr>
          <a:lstStyle/>
          <a:p>
            <a:r>
              <a:rPr lang="en-US" sz="1200" b="1" dirty="0"/>
              <a:t>The </a:t>
            </a:r>
            <a:r>
              <a:rPr lang="en-US" sz="1200" b="1" dirty="0" err="1"/>
              <a:t>newsflow</a:t>
            </a:r>
            <a:r>
              <a:rPr lang="en-US" sz="1200" b="1" dirty="0"/>
              <a:t>: macroeconomic data releases since last month’s NCI™</a:t>
            </a:r>
          </a:p>
        </p:txBody>
      </p:sp>
      <p:cxnSp>
        <p:nvCxnSpPr>
          <p:cNvPr id="15" name="Straight Connector 14"/>
          <p:cNvCxnSpPr/>
          <p:nvPr userDrawn="1"/>
        </p:nvCxnSpPr>
        <p:spPr>
          <a:xfrm>
            <a:off x="404664" y="2195736"/>
            <a:ext cx="6048672" cy="0"/>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20" name="TextBox 19"/>
          <p:cNvSpPr txBox="1"/>
          <p:nvPr userDrawn="1"/>
        </p:nvSpPr>
        <p:spPr>
          <a:xfrm>
            <a:off x="332656" y="1907704"/>
            <a:ext cx="1728192" cy="288032"/>
          </a:xfrm>
          <a:prstGeom prst="rect">
            <a:avLst/>
          </a:prstGeom>
          <a:noFill/>
        </p:spPr>
        <p:txBody>
          <a:bodyPr wrap="square" rtlCol="0">
            <a:spAutoFit/>
          </a:bodyPr>
          <a:lstStyle/>
          <a:p>
            <a:r>
              <a:rPr lang="en-US" sz="1200" b="0" dirty="0" err="1">
                <a:solidFill>
                  <a:schemeClr val="bg1">
                    <a:lumMod val="50000"/>
                  </a:schemeClr>
                </a:solidFill>
              </a:rPr>
              <a:t>www.now-casting.com</a:t>
            </a:r>
            <a:endParaRPr lang="en-US" sz="1200" b="0" dirty="0">
              <a:solidFill>
                <a:schemeClr val="bg1">
                  <a:lumMod val="50000"/>
                </a:schemeClr>
              </a:solidFill>
            </a:endParaRPr>
          </a:p>
        </p:txBody>
      </p:sp>
      <p:sp>
        <p:nvSpPr>
          <p:cNvPr id="21" name="TextBox 20"/>
          <p:cNvSpPr txBox="1"/>
          <p:nvPr userDrawn="1"/>
        </p:nvSpPr>
        <p:spPr>
          <a:xfrm>
            <a:off x="4775943" y="1907704"/>
            <a:ext cx="1728192" cy="288032"/>
          </a:xfrm>
          <a:prstGeom prst="rect">
            <a:avLst/>
          </a:prstGeom>
          <a:noFill/>
        </p:spPr>
        <p:txBody>
          <a:bodyPr wrap="square" rtlCol="0">
            <a:spAutoFit/>
          </a:bodyPr>
          <a:lstStyle/>
          <a:p>
            <a:pPr algn="r"/>
            <a:r>
              <a:rPr lang="en-US" sz="1200" b="0" dirty="0">
                <a:solidFill>
                  <a:schemeClr val="bg1">
                    <a:lumMod val="50000"/>
                  </a:schemeClr>
                </a:solidFill>
              </a:rPr>
              <a:t>Bloomberg: NCIXJP</a:t>
            </a:r>
          </a:p>
        </p:txBody>
      </p:sp>
      <p:cxnSp>
        <p:nvCxnSpPr>
          <p:cNvPr id="22" name="Straight Connector 21"/>
          <p:cNvCxnSpPr/>
          <p:nvPr userDrawn="1"/>
        </p:nvCxnSpPr>
        <p:spPr>
          <a:xfrm>
            <a:off x="404664" y="3275856"/>
            <a:ext cx="6048672" cy="0"/>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1026" name="Picture 2" descr="Now_Casting_mai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674532" y="600592"/>
            <a:ext cx="2810491" cy="70262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7640532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p:cNvSpPr txBox="1"/>
          <p:nvPr userDrawn="1"/>
        </p:nvSpPr>
        <p:spPr>
          <a:xfrm>
            <a:off x="2081657" y="8889712"/>
            <a:ext cx="2928432" cy="246221"/>
          </a:xfrm>
          <a:prstGeom prst="rect">
            <a:avLst/>
          </a:prstGeom>
          <a:noFill/>
        </p:spPr>
        <p:txBody>
          <a:bodyPr wrap="square" rtlCol="0">
            <a:spAutoFit/>
          </a:bodyPr>
          <a:lstStyle/>
          <a:p>
            <a:pPr algn="ctr"/>
            <a:r>
              <a:rPr lang="en-US" sz="1000" dirty="0"/>
              <a:t>© Now-Casting Economics Ltd</a:t>
            </a:r>
          </a:p>
        </p:txBody>
      </p:sp>
      <p:cxnSp>
        <p:nvCxnSpPr>
          <p:cNvPr id="11" name="Straight Connector 10"/>
          <p:cNvCxnSpPr/>
          <p:nvPr userDrawn="1"/>
        </p:nvCxnSpPr>
        <p:spPr>
          <a:xfrm>
            <a:off x="404664" y="1619672"/>
            <a:ext cx="6048672" cy="0"/>
          </a:xfrm>
          <a:prstGeom prst="line">
            <a:avLst/>
          </a:prstGeom>
          <a:ln w="9525" cmpd="sng">
            <a:solidFill>
              <a:schemeClr val="bg1">
                <a:lumMod val="75000"/>
              </a:schemeClr>
            </a:solidFill>
          </a:ln>
          <a:effectLst/>
        </p:spPr>
        <p:style>
          <a:lnRef idx="2">
            <a:schemeClr val="accent1"/>
          </a:lnRef>
          <a:fillRef idx="0">
            <a:schemeClr val="accent1"/>
          </a:fillRef>
          <a:effectRef idx="1">
            <a:schemeClr val="accent1"/>
          </a:effectRef>
          <a:fontRef idx="minor">
            <a:schemeClr val="tx1"/>
          </a:fontRef>
        </p:style>
      </p:cxnSp>
      <p:sp>
        <p:nvSpPr>
          <p:cNvPr id="12" name="TextBox 11"/>
          <p:cNvSpPr txBox="1"/>
          <p:nvPr userDrawn="1"/>
        </p:nvSpPr>
        <p:spPr>
          <a:xfrm>
            <a:off x="332656" y="571490"/>
            <a:ext cx="3024336" cy="400110"/>
          </a:xfrm>
          <a:prstGeom prst="rect">
            <a:avLst/>
          </a:prstGeom>
          <a:noFill/>
        </p:spPr>
        <p:txBody>
          <a:bodyPr wrap="square" rtlCol="0">
            <a:spAutoFit/>
          </a:bodyPr>
          <a:lstStyle/>
          <a:p>
            <a:r>
              <a:rPr lang="en-US" sz="2000" dirty="0">
                <a:solidFill>
                  <a:schemeClr val="bg1">
                    <a:lumMod val="50000"/>
                  </a:schemeClr>
                </a:solidFill>
                <a:latin typeface="Times New Roman"/>
                <a:cs typeface="Times New Roman"/>
              </a:rPr>
              <a:t>News Release</a:t>
            </a:r>
          </a:p>
        </p:txBody>
      </p:sp>
      <p:sp>
        <p:nvSpPr>
          <p:cNvPr id="13" name="TextBox 12"/>
          <p:cNvSpPr txBox="1"/>
          <p:nvPr userDrawn="1"/>
        </p:nvSpPr>
        <p:spPr>
          <a:xfrm>
            <a:off x="332656" y="931530"/>
            <a:ext cx="3024336" cy="677108"/>
          </a:xfrm>
          <a:prstGeom prst="rect">
            <a:avLst/>
          </a:prstGeom>
          <a:noFill/>
        </p:spPr>
        <p:txBody>
          <a:bodyPr wrap="square" rtlCol="0">
            <a:spAutoFit/>
          </a:bodyPr>
          <a:lstStyle/>
          <a:p>
            <a:r>
              <a:rPr lang="en-US" sz="2200" dirty="0">
                <a:solidFill>
                  <a:srgbClr val="FF0000"/>
                </a:solidFill>
                <a:latin typeface="+mj-lt"/>
                <a:cs typeface="Times New Roman"/>
              </a:rPr>
              <a:t>Japan </a:t>
            </a:r>
            <a:r>
              <a:rPr lang="en-US" sz="2200" baseline="0" dirty="0">
                <a:solidFill>
                  <a:srgbClr val="FF0000"/>
                </a:solidFill>
                <a:latin typeface="+mj-lt"/>
                <a:cs typeface="Times New Roman"/>
              </a:rPr>
              <a:t>NCI™</a:t>
            </a:r>
            <a:br>
              <a:rPr lang="en-US" sz="2200" baseline="0" dirty="0">
                <a:solidFill>
                  <a:srgbClr val="FF0000"/>
                </a:solidFill>
                <a:latin typeface="+mj-lt"/>
                <a:cs typeface="Times New Roman"/>
              </a:rPr>
            </a:br>
            <a:r>
              <a:rPr lang="en-US" sz="1600" baseline="0" dirty="0">
                <a:solidFill>
                  <a:srgbClr val="FF0000"/>
                </a:solidFill>
                <a:latin typeface="+mj-lt"/>
                <a:cs typeface="Times New Roman"/>
              </a:rPr>
              <a:t>Now-Casting Index</a:t>
            </a:r>
            <a:endParaRPr lang="en-US" sz="1600" dirty="0">
              <a:solidFill>
                <a:srgbClr val="FF0000"/>
              </a:solidFill>
              <a:latin typeface="+mj-lt"/>
              <a:cs typeface="Times New Roman"/>
            </a:endParaRPr>
          </a:p>
        </p:txBody>
      </p:sp>
      <p:sp>
        <p:nvSpPr>
          <p:cNvPr id="3" name="TextBox 2"/>
          <p:cNvSpPr txBox="1"/>
          <p:nvPr userDrawn="1"/>
        </p:nvSpPr>
        <p:spPr>
          <a:xfrm>
            <a:off x="5445224" y="8820472"/>
            <a:ext cx="936104" cy="246221"/>
          </a:xfrm>
          <a:prstGeom prst="rect">
            <a:avLst/>
          </a:prstGeom>
          <a:noFill/>
        </p:spPr>
        <p:txBody>
          <a:bodyPr wrap="square" rtlCol="0">
            <a:spAutoFit/>
          </a:bodyPr>
          <a:lstStyle/>
          <a:p>
            <a:pPr algn="r"/>
            <a:r>
              <a:rPr lang="en-US" sz="1000" dirty="0"/>
              <a:t>Page 2 of</a:t>
            </a:r>
            <a:r>
              <a:rPr lang="en-US" sz="1000" baseline="0" dirty="0"/>
              <a:t> 2</a:t>
            </a:r>
            <a:endParaRPr lang="en-US" sz="1000" dirty="0"/>
          </a:p>
        </p:txBody>
      </p:sp>
      <p:sp>
        <p:nvSpPr>
          <p:cNvPr id="6" name="TextBox 5"/>
          <p:cNvSpPr txBox="1"/>
          <p:nvPr userDrawn="1"/>
        </p:nvSpPr>
        <p:spPr>
          <a:xfrm>
            <a:off x="404664" y="1763688"/>
            <a:ext cx="6048672" cy="6186306"/>
          </a:xfrm>
          <a:prstGeom prst="rect">
            <a:avLst/>
          </a:prstGeom>
          <a:noFill/>
        </p:spPr>
        <p:txBody>
          <a:bodyPr wrap="square" rtlCol="0">
            <a:spAutoFit/>
          </a:bodyPr>
          <a:lstStyle/>
          <a:p>
            <a:r>
              <a:rPr lang="en-US" sz="900" kern="1200" dirty="0">
                <a:solidFill>
                  <a:schemeClr val="tx1"/>
                </a:solidFill>
                <a:effectLst/>
                <a:latin typeface="+mn-lt"/>
                <a:ea typeface="+mn-ea"/>
                <a:cs typeface="+mn-cs"/>
              </a:rPr>
              <a:t>For further information, please contact:</a:t>
            </a:r>
            <a:endParaRPr lang="en-GB" sz="900" kern="1200" dirty="0">
              <a:solidFill>
                <a:schemeClr val="tx1"/>
              </a:solidFill>
              <a:effectLst/>
              <a:latin typeface="+mn-lt"/>
              <a:ea typeface="+mn-ea"/>
              <a:cs typeface="+mn-cs"/>
            </a:endParaRPr>
          </a:p>
          <a:p>
            <a:r>
              <a:rPr lang="en-US" sz="900" b="1" kern="1200" dirty="0">
                <a:solidFill>
                  <a:schemeClr val="tx1"/>
                </a:solidFill>
                <a:effectLst/>
                <a:latin typeface="+mn-lt"/>
                <a:ea typeface="+mn-ea"/>
                <a:cs typeface="+mn-cs"/>
              </a:rPr>
              <a:t>Now-Casting Economics Limited</a:t>
            </a:r>
            <a:br>
              <a:rPr lang="en-US" sz="900" b="1" kern="1200" dirty="0">
                <a:solidFill>
                  <a:schemeClr val="tx1"/>
                </a:solidFill>
                <a:effectLst/>
                <a:latin typeface="+mn-lt"/>
                <a:ea typeface="+mn-ea"/>
                <a:cs typeface="+mn-cs"/>
              </a:rPr>
            </a:br>
            <a:r>
              <a:rPr lang="en-US" sz="900" kern="1200" dirty="0">
                <a:solidFill>
                  <a:schemeClr val="tx1"/>
                </a:solidFill>
                <a:effectLst/>
                <a:latin typeface="+mn-lt"/>
                <a:ea typeface="+mn-ea"/>
                <a:cs typeface="+mn-cs"/>
              </a:rPr>
              <a:t>Jasper McMahon</a:t>
            </a:r>
            <a:br>
              <a:rPr lang="en-US" sz="900" kern="1200" dirty="0">
                <a:solidFill>
                  <a:schemeClr val="tx1"/>
                </a:solidFill>
                <a:effectLst/>
                <a:latin typeface="+mn-lt"/>
                <a:ea typeface="+mn-ea"/>
                <a:cs typeface="+mn-cs"/>
              </a:rPr>
            </a:br>
            <a:r>
              <a:rPr lang="en-US" sz="900" kern="1200" dirty="0">
                <a:solidFill>
                  <a:schemeClr val="tx1"/>
                </a:solidFill>
                <a:effectLst/>
                <a:latin typeface="+mn-lt"/>
                <a:ea typeface="+mn-ea"/>
                <a:cs typeface="+mn-cs"/>
              </a:rPr>
              <a:t>+44 (0)7802 485904</a:t>
            </a:r>
            <a:endParaRPr lang="en-GB" sz="900" kern="1200" dirty="0">
              <a:solidFill>
                <a:schemeClr val="tx1"/>
              </a:solidFill>
              <a:effectLst/>
              <a:latin typeface="+mn-lt"/>
              <a:ea typeface="+mn-ea"/>
              <a:cs typeface="+mn-cs"/>
            </a:endParaRPr>
          </a:p>
          <a:p>
            <a:r>
              <a:rPr lang="en-US" sz="900" kern="1200" dirty="0" err="1">
                <a:solidFill>
                  <a:schemeClr val="tx1"/>
                </a:solidFill>
                <a:effectLst/>
                <a:latin typeface="+mn-lt"/>
                <a:ea typeface="+mn-ea"/>
                <a:cs typeface="+mn-cs"/>
              </a:rPr>
              <a:t>jasper.mcmahon@now-casting.com</a:t>
            </a:r>
            <a:endParaRPr lang="en-GB" sz="900" kern="1200" dirty="0">
              <a:solidFill>
                <a:schemeClr val="tx1"/>
              </a:solidFill>
              <a:effectLst/>
              <a:latin typeface="+mn-lt"/>
              <a:ea typeface="+mn-ea"/>
              <a:cs typeface="+mn-cs"/>
            </a:endParaRPr>
          </a:p>
          <a:p>
            <a:r>
              <a:rPr lang="en-US" sz="900" b="1" kern="1200" dirty="0">
                <a:solidFill>
                  <a:schemeClr val="tx1"/>
                </a:solidFill>
                <a:effectLst/>
                <a:latin typeface="+mn-lt"/>
                <a:ea typeface="+mn-ea"/>
                <a:cs typeface="+mn-cs"/>
              </a:rPr>
              <a:t> </a:t>
            </a:r>
          </a:p>
          <a:p>
            <a:endParaRPr lang="en-GB" sz="900" kern="1200" dirty="0">
              <a:solidFill>
                <a:schemeClr val="tx1"/>
              </a:solidFill>
              <a:effectLst/>
              <a:latin typeface="+mn-lt"/>
              <a:ea typeface="+mn-ea"/>
              <a:cs typeface="+mn-cs"/>
            </a:endParaRPr>
          </a:p>
          <a:p>
            <a:r>
              <a:rPr lang="en-US" sz="1100" b="0" kern="1200" dirty="0">
                <a:solidFill>
                  <a:schemeClr val="tx1"/>
                </a:solidFill>
                <a:effectLst/>
                <a:latin typeface="+mn-lt"/>
                <a:ea typeface="+mn-ea"/>
                <a:cs typeface="+mn-cs"/>
              </a:rPr>
              <a:t>Notes</a:t>
            </a:r>
            <a:endParaRPr lang="en-GB" sz="1100" b="0" kern="1200" dirty="0">
              <a:solidFill>
                <a:schemeClr val="tx1"/>
              </a:solidFill>
              <a:effectLst/>
              <a:latin typeface="+mn-lt"/>
              <a:ea typeface="+mn-ea"/>
              <a:cs typeface="+mn-cs"/>
            </a:endParaRPr>
          </a:p>
          <a:p>
            <a:pPr algn="just"/>
            <a:r>
              <a:rPr lang="en-US" sz="900" b="1" i="1" u="none" kern="1200" dirty="0">
                <a:solidFill>
                  <a:schemeClr val="tx1"/>
                </a:solidFill>
                <a:effectLst/>
                <a:latin typeface="+mn-lt"/>
                <a:ea typeface="+mn-ea"/>
                <a:cs typeface="+mn-cs"/>
              </a:rPr>
              <a:t>What is the NCI™?  </a:t>
            </a:r>
            <a:r>
              <a:rPr lang="en-US" sz="900" kern="1200" dirty="0">
                <a:solidFill>
                  <a:schemeClr val="tx1"/>
                </a:solidFill>
                <a:effectLst/>
                <a:latin typeface="+mn-lt"/>
                <a:ea typeface="+mn-ea"/>
                <a:cs typeface="+mn-cs"/>
              </a:rPr>
              <a:t>The Now-Casting Index - NCI™ - is an index that measures the state of the business cycle. It is calculated from a broad set of economic indicators.</a:t>
            </a:r>
            <a:endParaRPr lang="en-GB" sz="900" kern="1200" dirty="0">
              <a:solidFill>
                <a:schemeClr val="tx1"/>
              </a:solidFill>
              <a:effectLst/>
              <a:latin typeface="+mn-lt"/>
              <a:ea typeface="+mn-ea"/>
              <a:cs typeface="+mn-cs"/>
            </a:endParaRPr>
          </a:p>
          <a:p>
            <a:pPr algn="just"/>
            <a:r>
              <a:rPr lang="en-US" sz="900" b="1" i="1" u="none" kern="1200" dirty="0">
                <a:solidFill>
                  <a:schemeClr val="tx1"/>
                </a:solidFill>
                <a:effectLst/>
                <a:latin typeface="+mn-lt"/>
                <a:ea typeface="+mn-ea"/>
                <a:cs typeface="+mn-cs"/>
              </a:rPr>
              <a:t>How to read the NCI™?  </a:t>
            </a:r>
            <a:r>
              <a:rPr lang="en-US" sz="900" kern="1200" dirty="0">
                <a:solidFill>
                  <a:schemeClr val="tx1"/>
                </a:solidFill>
                <a:effectLst/>
                <a:latin typeface="+mn-lt"/>
                <a:ea typeface="+mn-ea"/>
                <a:cs typeface="+mn-cs"/>
              </a:rPr>
              <a:t>The NCI™ is normalized to have a mean value of 100 and a standard deviation of 25 calculated over the estimation sample, which starts in 1995. Values above 100 indicate that real activity is growing above the mean.</a:t>
            </a:r>
            <a:endParaRPr lang="en-GB" sz="900" kern="1200" dirty="0">
              <a:solidFill>
                <a:schemeClr val="tx1"/>
              </a:solidFill>
              <a:effectLst/>
              <a:latin typeface="+mn-lt"/>
              <a:ea typeface="+mn-ea"/>
              <a:cs typeface="+mn-cs"/>
            </a:endParaRPr>
          </a:p>
          <a:p>
            <a:pPr algn="just"/>
            <a:r>
              <a:rPr lang="en-US" sz="900" b="1" i="1" u="none" kern="1200" dirty="0">
                <a:solidFill>
                  <a:schemeClr val="tx1"/>
                </a:solidFill>
                <a:effectLst/>
                <a:latin typeface="+mn-lt"/>
                <a:ea typeface="+mn-ea"/>
                <a:cs typeface="+mn-cs"/>
              </a:rPr>
              <a:t>NCI™ updates    </a:t>
            </a:r>
            <a:r>
              <a:rPr lang="en-US" sz="900" kern="1200" dirty="0">
                <a:solidFill>
                  <a:schemeClr val="tx1"/>
                </a:solidFill>
                <a:effectLst/>
                <a:latin typeface="+mn-lt"/>
                <a:ea typeface="+mn-ea"/>
                <a:cs typeface="+mn-cs"/>
              </a:rPr>
              <a:t>The NCI™ is updated in relation to surprises in data releases (</a:t>
            </a:r>
            <a:r>
              <a:rPr lang="en-US" sz="900" i="1" kern="1200" dirty="0">
                <a:solidFill>
                  <a:schemeClr val="tx1"/>
                </a:solidFill>
                <a:effectLst/>
                <a:latin typeface="+mn-lt"/>
                <a:ea typeface="+mn-ea"/>
                <a:cs typeface="+mn-cs"/>
              </a:rPr>
              <a:t>news</a:t>
            </a:r>
            <a:r>
              <a:rPr lang="en-US" sz="900" kern="1200" dirty="0">
                <a:solidFill>
                  <a:schemeClr val="tx1"/>
                </a:solidFill>
                <a:effectLst/>
                <a:latin typeface="+mn-lt"/>
                <a:ea typeface="+mn-ea"/>
                <a:cs typeface="+mn-cs"/>
              </a:rPr>
              <a:t>) computed as the difference between the release value and model-based now-cast for each input indicator. The weights attached to each </a:t>
            </a:r>
            <a:r>
              <a:rPr lang="en-US" sz="900" i="1" kern="1200" dirty="0">
                <a:solidFill>
                  <a:schemeClr val="tx1"/>
                </a:solidFill>
                <a:effectLst/>
                <a:latin typeface="+mn-lt"/>
                <a:ea typeface="+mn-ea"/>
                <a:cs typeface="+mn-cs"/>
              </a:rPr>
              <a:t>news</a:t>
            </a:r>
            <a:r>
              <a:rPr lang="en-US" sz="900" kern="1200" dirty="0">
                <a:solidFill>
                  <a:schemeClr val="tx1"/>
                </a:solidFill>
                <a:effectLst/>
                <a:latin typeface="+mn-lt"/>
                <a:ea typeface="+mn-ea"/>
                <a:cs typeface="+mn-cs"/>
              </a:rPr>
              <a:t> are also model-based.</a:t>
            </a:r>
            <a:endParaRPr lang="en-GB" sz="900" kern="1200" dirty="0">
              <a:solidFill>
                <a:schemeClr val="tx1"/>
              </a:solidFill>
              <a:effectLst/>
              <a:latin typeface="+mn-lt"/>
              <a:ea typeface="+mn-ea"/>
              <a:cs typeface="+mn-cs"/>
            </a:endParaRPr>
          </a:p>
          <a:p>
            <a:pPr algn="just"/>
            <a:r>
              <a:rPr lang="en-US" sz="900" b="1" i="1" u="none" kern="1200" dirty="0">
                <a:solidFill>
                  <a:schemeClr val="tx1"/>
                </a:solidFill>
                <a:effectLst/>
                <a:latin typeface="+mn-lt"/>
                <a:ea typeface="+mn-ea"/>
                <a:cs typeface="+mn-cs"/>
              </a:rPr>
              <a:t>Impact of data releases  </a:t>
            </a:r>
            <a:r>
              <a:rPr lang="en-US" sz="900" kern="1200" dirty="0">
                <a:solidFill>
                  <a:schemeClr val="tx1"/>
                </a:solidFill>
                <a:effectLst/>
                <a:latin typeface="+mn-lt"/>
                <a:ea typeface="+mn-ea"/>
                <a:cs typeface="+mn-cs"/>
              </a:rPr>
              <a:t>The impact of each data release on the NCI™ is the product of the economic </a:t>
            </a:r>
            <a:r>
              <a:rPr lang="en-US" sz="900" i="1" kern="1200" dirty="0">
                <a:solidFill>
                  <a:schemeClr val="tx1"/>
                </a:solidFill>
                <a:effectLst/>
                <a:latin typeface="+mn-lt"/>
                <a:ea typeface="+mn-ea"/>
                <a:cs typeface="+mn-cs"/>
              </a:rPr>
              <a:t>news</a:t>
            </a:r>
            <a:r>
              <a:rPr lang="en-US" sz="900" kern="1200" dirty="0">
                <a:solidFill>
                  <a:schemeClr val="tx1"/>
                </a:solidFill>
                <a:effectLst/>
                <a:latin typeface="+mn-lt"/>
                <a:ea typeface="+mn-ea"/>
                <a:cs typeface="+mn-cs"/>
              </a:rPr>
              <a:t> associated with that release and a model-based weight which reflects the importance of each variable and is a function of its timeliness. ‘News’ is defined in this context as the difference between the actual value of a release and the model’s expectation of that value.</a:t>
            </a:r>
            <a:endParaRPr lang="en-GB" sz="900" kern="1200" dirty="0">
              <a:solidFill>
                <a:schemeClr val="tx1"/>
              </a:solidFill>
              <a:effectLst/>
              <a:latin typeface="+mn-lt"/>
              <a:ea typeface="+mn-ea"/>
              <a:cs typeface="+mn-cs"/>
            </a:endParaRPr>
          </a:p>
          <a:p>
            <a:pPr algn="just"/>
            <a:r>
              <a:rPr lang="en-US" sz="900" b="1" i="1" u="none" kern="1200" dirty="0">
                <a:solidFill>
                  <a:schemeClr val="tx1"/>
                </a:solidFill>
                <a:effectLst/>
                <a:latin typeface="+mn-lt"/>
                <a:ea typeface="+mn-ea"/>
                <a:cs typeface="+mn-cs"/>
              </a:rPr>
              <a:t>Impact of revisions </a:t>
            </a:r>
            <a:r>
              <a:rPr lang="en-US" sz="900" kern="1200" dirty="0">
                <a:solidFill>
                  <a:schemeClr val="tx1"/>
                </a:solidFill>
                <a:effectLst/>
                <a:latin typeface="+mn-lt"/>
                <a:ea typeface="+mn-ea"/>
                <a:cs typeface="+mn-cs"/>
              </a:rPr>
              <a:t>The difference between the value of the NCI™ released today and the forecast of it made a month ago may be more or less than the total impact of all the releases listed in the table on page 1, because of the impact of any revisions to prior data releases made during this period.</a:t>
            </a:r>
            <a:endParaRPr lang="en-GB" sz="900" kern="1200" dirty="0">
              <a:solidFill>
                <a:schemeClr val="tx1"/>
              </a:solidFill>
              <a:effectLst/>
              <a:latin typeface="+mn-lt"/>
              <a:ea typeface="+mn-ea"/>
              <a:cs typeface="+mn-cs"/>
            </a:endParaRPr>
          </a:p>
          <a:p>
            <a:pPr algn="just"/>
            <a:r>
              <a:rPr lang="en-US" sz="900" b="1" i="1" u="none" kern="1200" dirty="0">
                <a:solidFill>
                  <a:schemeClr val="tx1"/>
                </a:solidFill>
                <a:effectLst/>
                <a:latin typeface="+mn-lt"/>
                <a:ea typeface="+mn-ea"/>
                <a:cs typeface="+mn-cs"/>
              </a:rPr>
              <a:t>Source of data  </a:t>
            </a:r>
            <a:r>
              <a:rPr lang="en-US" sz="900" kern="1200" dirty="0">
                <a:solidFill>
                  <a:schemeClr val="tx1"/>
                </a:solidFill>
                <a:effectLst/>
                <a:latin typeface="+mn-lt"/>
                <a:ea typeface="+mn-ea"/>
                <a:cs typeface="+mn-cs"/>
              </a:rPr>
              <a:t>The Now-Casting Index for Japan is produced by Now-Casting Economics Limited and is based on a model built on monthly and quarterly economic indicators covering production, </a:t>
            </a:r>
            <a:r>
              <a:rPr lang="en-US" sz="900" kern="1200" dirty="0" err="1">
                <a:solidFill>
                  <a:schemeClr val="tx1"/>
                </a:solidFill>
                <a:effectLst/>
                <a:latin typeface="+mn-lt"/>
                <a:ea typeface="+mn-ea"/>
                <a:cs typeface="+mn-cs"/>
              </a:rPr>
              <a:t>labour</a:t>
            </a:r>
            <a:r>
              <a:rPr lang="en-US" sz="900" kern="1200" dirty="0">
                <a:solidFill>
                  <a:schemeClr val="tx1"/>
                </a:solidFill>
                <a:effectLst/>
                <a:latin typeface="+mn-lt"/>
                <a:ea typeface="+mn-ea"/>
                <a:cs typeface="+mn-cs"/>
              </a:rPr>
              <a:t>, construction, domestic and international trade, services and surveys. Raw data are supplied by </a:t>
            </a:r>
            <a:r>
              <a:rPr lang="en-US" sz="900" kern="1200" dirty="0" err="1">
                <a:solidFill>
                  <a:schemeClr val="tx1"/>
                </a:solidFill>
                <a:effectLst/>
                <a:latin typeface="+mn-lt"/>
                <a:ea typeface="+mn-ea"/>
                <a:cs typeface="+mn-cs"/>
              </a:rPr>
              <a:t>Haver</a:t>
            </a:r>
            <a:r>
              <a:rPr lang="en-US" sz="900" kern="1200" dirty="0">
                <a:solidFill>
                  <a:schemeClr val="tx1"/>
                </a:solidFill>
                <a:effectLst/>
                <a:latin typeface="+mn-lt"/>
                <a:ea typeface="+mn-ea"/>
                <a:cs typeface="+mn-cs"/>
              </a:rPr>
              <a:t> Analytics. Now-Casting Economics releases the Japan NCI™ monthly for the current month together with a forecast for the next month and updates to the previous release. Forecast updates are based on data released since the last NCI™ publication. The model is estimated in real-time at each data release; now-casts of GDP and other macroeconomic series are published live within 30 minutes of the data release.</a:t>
            </a:r>
            <a:endParaRPr lang="en-GB" sz="900" kern="1200" dirty="0">
              <a:solidFill>
                <a:schemeClr val="tx1"/>
              </a:solidFill>
              <a:effectLst/>
              <a:latin typeface="+mn-lt"/>
              <a:ea typeface="+mn-ea"/>
              <a:cs typeface="+mn-cs"/>
            </a:endParaRPr>
          </a:p>
          <a:p>
            <a:pPr algn="just"/>
            <a:r>
              <a:rPr lang="en-US" sz="900" b="1" i="1" u="none" kern="1200" dirty="0">
                <a:solidFill>
                  <a:schemeClr val="tx1"/>
                </a:solidFill>
                <a:effectLst/>
                <a:latin typeface="+mn-lt"/>
                <a:ea typeface="+mn-ea"/>
                <a:cs typeface="+mn-cs"/>
              </a:rPr>
              <a:t>Now-Casting model  </a:t>
            </a:r>
            <a:r>
              <a:rPr lang="en-US" sz="900" kern="1200" dirty="0">
                <a:solidFill>
                  <a:schemeClr val="tx1"/>
                </a:solidFill>
                <a:effectLst/>
                <a:latin typeface="+mn-lt"/>
                <a:ea typeface="+mn-ea"/>
                <a:cs typeface="+mn-cs"/>
              </a:rPr>
              <a:t>The NCI™ is an output of the Now-Casting model, which is designed to capture commonalities among macroeconomic data while filtering out idiosyncratic noise. The model produces estimates of the real economic conditions in different countries in real time, taking into account non-synchronous data sampled at mixed frequency. The NCI™ and its revisions are produced automatically, without judgment or other intervention. The deep parameters of Now-Casting model are estimated at the beginning of every year; the NCI™ is the result of a pure out-of-sample forecast.  Normalization is updated at the beginning of every year in concomitance with updates of deep parameters.</a:t>
            </a:r>
            <a:endParaRPr lang="en-GB" sz="900" kern="1200" dirty="0">
              <a:solidFill>
                <a:schemeClr val="tx1"/>
              </a:solidFill>
              <a:effectLst/>
              <a:latin typeface="+mn-lt"/>
              <a:ea typeface="+mn-ea"/>
              <a:cs typeface="+mn-cs"/>
            </a:endParaRPr>
          </a:p>
          <a:p>
            <a:pPr algn="just"/>
            <a:r>
              <a:rPr lang="en-US" sz="900" b="1" i="1" u="none" kern="1200" dirty="0">
                <a:solidFill>
                  <a:schemeClr val="tx1"/>
                </a:solidFill>
                <a:effectLst/>
                <a:latin typeface="+mn-lt"/>
                <a:ea typeface="+mn-ea"/>
                <a:cs typeface="+mn-cs"/>
              </a:rPr>
              <a:t>Now-Casting Economics Limited </a:t>
            </a:r>
            <a:r>
              <a:rPr lang="en-US" sz="900" kern="1200" dirty="0">
                <a:solidFill>
                  <a:schemeClr val="tx1"/>
                </a:solidFill>
                <a:effectLst/>
                <a:latin typeface="+mn-lt"/>
                <a:ea typeface="+mn-ea"/>
                <a:cs typeface="+mn-cs"/>
              </a:rPr>
              <a:t>is a company delivering high-frequency information on current conditions in the world’s major economies. The service covers the US, the Euro Area, China, Japan, Germany, France, Italy, Spain, the UK, Canada and Brazil, and is available by subscription.  Weekly now-casts for the Euro Area are available free on the Now-Casting web site (</a:t>
            </a:r>
            <a:r>
              <a:rPr lang="en-US" sz="900" u="sng" kern="1200" dirty="0">
                <a:solidFill>
                  <a:schemeClr val="tx1"/>
                </a:solidFill>
                <a:effectLst/>
                <a:latin typeface="+mn-lt"/>
                <a:ea typeface="+mn-ea"/>
                <a:cs typeface="+mn-cs"/>
                <a:hlinkClick r:id="rId13"/>
              </a:rPr>
              <a:t>www.now-casting.com</a:t>
            </a:r>
            <a:r>
              <a:rPr lang="en-US" sz="900" kern="1200" dirty="0">
                <a:solidFill>
                  <a:schemeClr val="tx1"/>
                </a:solidFill>
                <a:effectLst/>
                <a:latin typeface="+mn-lt"/>
                <a:ea typeface="+mn-ea"/>
                <a:cs typeface="+mn-cs"/>
              </a:rPr>
              <a:t>).</a:t>
            </a:r>
            <a:endParaRPr lang="en-GB" sz="900" kern="1200" dirty="0">
              <a:solidFill>
                <a:schemeClr val="tx1"/>
              </a:solidFill>
              <a:effectLst/>
              <a:latin typeface="+mn-lt"/>
              <a:ea typeface="+mn-ea"/>
              <a:cs typeface="+mn-cs"/>
            </a:endParaRPr>
          </a:p>
          <a:p>
            <a:pPr algn="just"/>
            <a:r>
              <a:rPr lang="en-US" sz="900" b="1" i="1" u="none" kern="1200" dirty="0">
                <a:solidFill>
                  <a:schemeClr val="tx1"/>
                </a:solidFill>
                <a:effectLst/>
                <a:latin typeface="+mn-lt"/>
                <a:ea typeface="+mn-ea"/>
                <a:cs typeface="+mn-cs"/>
              </a:rPr>
              <a:t>Legal</a:t>
            </a:r>
            <a:r>
              <a:rPr lang="en-US" sz="900" kern="1200" dirty="0">
                <a:solidFill>
                  <a:schemeClr val="tx1"/>
                </a:solidFill>
                <a:effectLst/>
                <a:latin typeface="+mn-lt"/>
                <a:ea typeface="+mn-ea"/>
                <a:cs typeface="+mn-cs"/>
              </a:rPr>
              <a:t>  The intellectual property rights to the Japan NCI™ provided herein are owned by Now-Casting Economics Limited. Any </a:t>
            </a:r>
            <a:r>
              <a:rPr lang="en-US" sz="900" kern="1200" dirty="0" err="1">
                <a:solidFill>
                  <a:schemeClr val="tx1"/>
                </a:solidFill>
                <a:effectLst/>
                <a:latin typeface="+mn-lt"/>
                <a:ea typeface="+mn-ea"/>
                <a:cs typeface="+mn-cs"/>
              </a:rPr>
              <a:t>unauthorised</a:t>
            </a:r>
            <a:r>
              <a:rPr lang="en-US" sz="900" kern="1200" dirty="0">
                <a:solidFill>
                  <a:schemeClr val="tx1"/>
                </a:solidFill>
                <a:effectLst/>
                <a:latin typeface="+mn-lt"/>
                <a:ea typeface="+mn-ea"/>
                <a:cs typeface="+mn-cs"/>
              </a:rPr>
              <a:t> use, including but not limited to copying, distributing, transmitting or otherwise of any data appearing in this release is not permitted without Now-Casting Economics’ prior consent. Now-Casting Economics shall not have any liability, duty or obligation for or relating to the content or information (“data”) contained herein, any errors, inaccuracies, omissions or delays in the data, or for any actions taken in reliance thereon. In no event shall Now-Casting Economics be liable for any special, incidental, or consequential damages, arising out of the use of the data.  NCI™ is a registered trademark of Now-Casting Economics Limited.  The Now-</a:t>
            </a:r>
            <a:r>
              <a:rPr lang="en-US" sz="900" kern="1200" dirty="0" err="1">
                <a:solidFill>
                  <a:schemeClr val="tx1"/>
                </a:solidFill>
                <a:effectLst/>
                <a:latin typeface="+mn-lt"/>
                <a:ea typeface="+mn-ea"/>
                <a:cs typeface="+mn-cs"/>
              </a:rPr>
              <a:t>Casting.com</a:t>
            </a:r>
            <a:r>
              <a:rPr lang="en-US" sz="900" kern="1200" dirty="0">
                <a:solidFill>
                  <a:schemeClr val="tx1"/>
                </a:solidFill>
                <a:effectLst/>
                <a:latin typeface="+mn-lt"/>
                <a:ea typeface="+mn-ea"/>
                <a:cs typeface="+mn-cs"/>
              </a:rPr>
              <a:t> logo is a registered trademark of Now-Casting Economics Limited.</a:t>
            </a:r>
            <a:r>
              <a:rPr lang="en-GB" sz="900" dirty="0">
                <a:effectLst/>
              </a:rPr>
              <a:t> </a:t>
            </a:r>
            <a:endParaRPr lang="en-US" sz="900" dirty="0"/>
          </a:p>
        </p:txBody>
      </p:sp>
      <p:pic>
        <p:nvPicPr>
          <p:cNvPr id="2050" name="Picture 2" descr="Now_Casting_main"/>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725333" y="598037"/>
            <a:ext cx="2779008" cy="6947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912068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7933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332656" y="1619672"/>
            <a:ext cx="2952328" cy="276999"/>
          </a:xfrm>
          <a:prstGeom prst="rect">
            <a:avLst/>
          </a:prstGeom>
          <a:noFill/>
        </p:spPr>
        <p:txBody>
          <a:bodyPr wrap="square" rtlCol="0">
            <a:spAutoFit/>
          </a:bodyPr>
          <a:lstStyle/>
          <a:p>
            <a:r>
              <a:rPr lang="en-US" sz="1200" dirty="0">
                <a:solidFill>
                  <a:srgbClr val="FF0000"/>
                </a:solidFill>
              </a:rPr>
              <a:t>Released:  12:00 GMT, 14</a:t>
            </a:r>
            <a:r>
              <a:rPr lang="en-US" sz="1200" baseline="30000" dirty="0">
                <a:solidFill>
                  <a:srgbClr val="FF0000"/>
                </a:solidFill>
              </a:rPr>
              <a:t>th</a:t>
            </a:r>
            <a:r>
              <a:rPr lang="en-US" sz="1200" dirty="0">
                <a:solidFill>
                  <a:srgbClr val="FF0000"/>
                </a:solidFill>
              </a:rPr>
              <a:t> November, 2016</a:t>
            </a:r>
          </a:p>
        </p:txBody>
      </p:sp>
      <p:sp>
        <p:nvSpPr>
          <p:cNvPr id="33" name="TextBox 32"/>
          <p:cNvSpPr txBox="1"/>
          <p:nvPr/>
        </p:nvSpPr>
        <p:spPr>
          <a:xfrm>
            <a:off x="3284984" y="1619672"/>
            <a:ext cx="3240360" cy="276999"/>
          </a:xfrm>
          <a:prstGeom prst="rect">
            <a:avLst/>
          </a:prstGeom>
          <a:noFill/>
        </p:spPr>
        <p:txBody>
          <a:bodyPr wrap="square" rtlCol="0">
            <a:spAutoFit/>
          </a:bodyPr>
          <a:lstStyle/>
          <a:p>
            <a:pPr algn="r"/>
            <a:r>
              <a:rPr lang="en-US" sz="1200" dirty="0">
                <a:solidFill>
                  <a:schemeClr val="bg1">
                    <a:lumMod val="50000"/>
                  </a:schemeClr>
                </a:solidFill>
              </a:rPr>
              <a:t>Next release:  12:00 GMT, 14</a:t>
            </a:r>
            <a:r>
              <a:rPr lang="en-US" sz="1200" baseline="30000" dirty="0">
                <a:solidFill>
                  <a:schemeClr val="bg1">
                    <a:lumMod val="50000"/>
                  </a:schemeClr>
                </a:solidFill>
              </a:rPr>
              <a:t>th</a:t>
            </a:r>
            <a:r>
              <a:rPr lang="en-US" sz="1200" dirty="0">
                <a:solidFill>
                  <a:schemeClr val="bg1">
                    <a:lumMod val="50000"/>
                  </a:schemeClr>
                </a:solidFill>
              </a:rPr>
              <a:t> December, 2016</a:t>
            </a:r>
          </a:p>
        </p:txBody>
      </p:sp>
      <p:sp>
        <p:nvSpPr>
          <p:cNvPr id="27" name="TextBox 26"/>
          <p:cNvSpPr txBox="1"/>
          <p:nvPr/>
        </p:nvSpPr>
        <p:spPr>
          <a:xfrm>
            <a:off x="344788" y="2195943"/>
            <a:ext cx="6264696" cy="984885"/>
          </a:xfrm>
          <a:prstGeom prst="rect">
            <a:avLst/>
          </a:prstGeom>
          <a:noFill/>
        </p:spPr>
        <p:txBody>
          <a:bodyPr wrap="square" rtlCol="0">
            <a:spAutoFit/>
          </a:bodyPr>
          <a:lstStyle/>
          <a:p>
            <a:r>
              <a:rPr lang="en-GB" sz="1400" b="1" dirty="0"/>
              <a:t>Japan’s economic growth deceleration continues</a:t>
            </a:r>
          </a:p>
          <a:p>
            <a:pPr marL="171450" lvl="0" indent="-171450">
              <a:buFont typeface="Arial"/>
              <a:buChar char="•"/>
            </a:pPr>
            <a:r>
              <a:rPr lang="en-US" sz="1100" dirty="0"/>
              <a:t>The Japan NCI™ is at 110.22 for November, compared to 113.02 in October, and is forecast at 109.44 for December, suggesting that the deceleration begun last month is continuing</a:t>
            </a:r>
          </a:p>
          <a:p>
            <a:pPr marL="171450" lvl="0" indent="-171450">
              <a:buFont typeface="Arial"/>
              <a:buChar char="•"/>
            </a:pPr>
            <a:r>
              <a:rPr lang="en-US" sz="1100" dirty="0"/>
              <a:t>The level of the NCI™ series has been revised downward to reflect negative surprises in the data flow, particularly in </a:t>
            </a:r>
            <a:r>
              <a:rPr lang="en-US" sz="1100"/>
              <a:t>Capacity Utilization </a:t>
            </a:r>
            <a:r>
              <a:rPr lang="en-US" sz="1100" dirty="0"/>
              <a:t>for September</a:t>
            </a:r>
          </a:p>
        </p:txBody>
      </p:sp>
      <p:graphicFrame>
        <p:nvGraphicFramePr>
          <p:cNvPr id="2" name="Table 1"/>
          <p:cNvGraphicFramePr>
            <a:graphicFrameLocks noGrp="1"/>
          </p:cNvGraphicFramePr>
          <p:nvPr>
            <p:extLst>
              <p:ext uri="{D42A27DB-BD31-4B8C-83A1-F6EECF244321}">
                <p14:modId xmlns:p14="http://schemas.microsoft.com/office/powerpoint/2010/main" val="1360209369"/>
              </p:ext>
            </p:extLst>
          </p:nvPr>
        </p:nvGraphicFramePr>
        <p:xfrm>
          <a:off x="419583" y="3541221"/>
          <a:ext cx="2857500" cy="1687781"/>
        </p:xfrm>
        <a:graphic>
          <a:graphicData uri="http://schemas.openxmlformats.org/drawingml/2006/table">
            <a:tbl>
              <a:tblPr/>
              <a:tblGrid>
                <a:gridCol w="635000">
                  <a:extLst>
                    <a:ext uri="{9D8B030D-6E8A-4147-A177-3AD203B41FA5}">
                      <a16:colId xmlns:a16="http://schemas.microsoft.com/office/drawing/2014/main" val="20000"/>
                    </a:ext>
                  </a:extLst>
                </a:gridCol>
                <a:gridCol w="825500">
                  <a:extLst>
                    <a:ext uri="{9D8B030D-6E8A-4147-A177-3AD203B41FA5}">
                      <a16:colId xmlns:a16="http://schemas.microsoft.com/office/drawing/2014/main" val="20001"/>
                    </a:ext>
                  </a:extLst>
                </a:gridCol>
                <a:gridCol w="279400">
                  <a:extLst>
                    <a:ext uri="{9D8B030D-6E8A-4147-A177-3AD203B41FA5}">
                      <a16:colId xmlns:a16="http://schemas.microsoft.com/office/drawing/2014/main" val="20002"/>
                    </a:ext>
                  </a:extLst>
                </a:gridCol>
                <a:gridCol w="825500">
                  <a:extLst>
                    <a:ext uri="{9D8B030D-6E8A-4147-A177-3AD203B41FA5}">
                      <a16:colId xmlns:a16="http://schemas.microsoft.com/office/drawing/2014/main" val="20003"/>
                    </a:ext>
                  </a:extLst>
                </a:gridCol>
                <a:gridCol w="292100">
                  <a:extLst>
                    <a:ext uri="{9D8B030D-6E8A-4147-A177-3AD203B41FA5}">
                      <a16:colId xmlns:a16="http://schemas.microsoft.com/office/drawing/2014/main" val="20004"/>
                    </a:ext>
                  </a:extLst>
                </a:gridCol>
              </a:tblGrid>
              <a:tr h="197897">
                <a:tc>
                  <a:txBody>
                    <a:bodyPr/>
                    <a:lstStyle/>
                    <a:p>
                      <a:pPr algn="l" fontAlgn="ctr"/>
                      <a:endParaRPr lang="en-GB" sz="900" b="1" i="0" u="none" strike="noStrike">
                        <a:solidFill>
                          <a:srgbClr val="000000"/>
                        </a:solidFill>
                        <a:effectLst/>
                        <a:latin typeface="Calibri" panose="020F0502020204030204" pitchFamily="34" charset="0"/>
                      </a:endParaRPr>
                    </a:p>
                  </a:txBody>
                  <a:tcPr marL="9525" marR="9525" marT="9525" marB="0" anchor="ctr">
                    <a:lnL>
                      <a:noFill/>
                    </a:lnL>
                    <a:lnR>
                      <a:noFill/>
                    </a:lnR>
                    <a:lnT>
                      <a:noFill/>
                    </a:lnT>
                    <a:lnB>
                      <a:noFill/>
                    </a:lnB>
                  </a:tcPr>
                </a:tc>
                <a:tc gridSpan="4">
                  <a:txBody>
                    <a:bodyPr/>
                    <a:lstStyle/>
                    <a:p>
                      <a:pPr algn="ctr" fontAlgn="ctr"/>
                      <a:r>
                        <a:rPr lang="en-GB" sz="900" b="0" i="0" u="none" strike="noStrike">
                          <a:solidFill>
                            <a:srgbClr val="000000"/>
                          </a:solidFill>
                          <a:effectLst/>
                          <a:latin typeface="Calibri" panose="020F0502020204030204" pitchFamily="34" charset="0"/>
                        </a:rPr>
                        <a:t>NCI™ Release Dates</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39253">
                <a:tc>
                  <a:txBody>
                    <a:bodyPr/>
                    <a:lstStyle/>
                    <a:p>
                      <a:pPr algn="ctr" fontAlgn="ctr"/>
                      <a:r>
                        <a:rPr lang="en-GB" sz="900" b="0" i="0" u="none" strike="noStrike">
                          <a:solidFill>
                            <a:srgbClr val="000000"/>
                          </a:solidFill>
                          <a:effectLst/>
                          <a:latin typeface="Calibri" panose="020F0502020204030204" pitchFamily="34" charset="0"/>
                        </a:rPr>
                        <a:t>reference period</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gridSpan="2">
                  <a:txBody>
                    <a:bodyPr/>
                    <a:lstStyle/>
                    <a:p>
                      <a:pPr algn="r" fontAlgn="ctr"/>
                      <a:r>
                        <a:rPr lang="en-GB" sz="900" b="0" i="0" u="none" strike="noStrike">
                          <a:solidFill>
                            <a:srgbClr val="000000"/>
                          </a:solidFill>
                          <a:effectLst/>
                          <a:latin typeface="Calibri" panose="020F0502020204030204" pitchFamily="34" charset="0"/>
                        </a:rPr>
                        <a:t>17/10/2016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tc gridSpan="2">
                  <a:txBody>
                    <a:bodyPr/>
                    <a:lstStyle/>
                    <a:p>
                      <a:pPr algn="r" fontAlgn="ctr"/>
                      <a:r>
                        <a:rPr lang="en-GB" sz="900" b="0" i="0" u="none" strike="noStrike">
                          <a:solidFill>
                            <a:srgbClr val="000000"/>
                          </a:solidFill>
                          <a:effectLst/>
                          <a:latin typeface="Calibri" panose="020F0502020204030204" pitchFamily="34" charset="0"/>
                        </a:rPr>
                        <a:t>14/11/2016</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n-GB"/>
                    </a:p>
                  </a:txBody>
                  <a:tcPr/>
                </a:tc>
                <a:extLst>
                  <a:ext uri="{0D108BD9-81ED-4DB2-BD59-A6C34878D82A}">
                    <a16:rowId xmlns:a16="http://schemas.microsoft.com/office/drawing/2014/main" val="10001"/>
                  </a:ext>
                </a:extLst>
              </a:tr>
              <a:tr h="197897">
                <a:tc>
                  <a:txBody>
                    <a:bodyPr/>
                    <a:lstStyle/>
                    <a:p>
                      <a:pPr algn="ctr" fontAlgn="ctr"/>
                      <a:r>
                        <a:rPr lang="en-GB" sz="900" b="0" i="0" u="none" strike="noStrike">
                          <a:solidFill>
                            <a:srgbClr val="000000"/>
                          </a:solidFill>
                          <a:effectLst/>
                          <a:latin typeface="Calibri" panose="020F0502020204030204" pitchFamily="34" charset="0"/>
                        </a:rPr>
                        <a:t>Oct-16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GB" sz="900" b="0" i="0" u="none" strike="noStrike">
                          <a:solidFill>
                            <a:srgbClr val="000000"/>
                          </a:solidFill>
                          <a:effectLst/>
                          <a:latin typeface="Calibri" panose="020F0502020204030204" pitchFamily="34" charset="0"/>
                        </a:rPr>
                        <a:t>114.83</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GB" sz="900" b="0" i="0" u="none" strike="noStrike">
                          <a:solidFill>
                            <a:srgbClr val="000000"/>
                          </a:solidFill>
                          <a:effectLst/>
                          <a:latin typeface="Calibri" panose="020F0502020204030204" pitchFamily="34" charset="0"/>
                        </a:rPr>
                        <a:t>(A)</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GB" sz="900" b="0" i="0" u="none" strike="noStrike">
                          <a:solidFill>
                            <a:srgbClr val="000000"/>
                          </a:solidFill>
                          <a:effectLst/>
                          <a:latin typeface="Calibri" panose="020F0502020204030204" pitchFamily="34" charset="0"/>
                        </a:rPr>
                        <a:t>113.02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GB" sz="900" b="0" i="0" u="none" strike="noStrike">
                          <a:solidFill>
                            <a:srgbClr val="000000"/>
                          </a:solidFill>
                          <a:effectLst/>
                          <a:latin typeface="Calibri" panose="020F0502020204030204" pitchFamily="34" charset="0"/>
                        </a:rPr>
                        <a:t>(U)</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2"/>
                  </a:ext>
                </a:extLst>
              </a:tr>
              <a:tr h="197897">
                <a:tc>
                  <a:txBody>
                    <a:bodyPr/>
                    <a:lstStyle/>
                    <a:p>
                      <a:pPr algn="ctr" fontAlgn="ctr"/>
                      <a:r>
                        <a:rPr lang="en-GB" sz="900" b="0" i="0" u="none" strike="noStrike">
                          <a:solidFill>
                            <a:srgbClr val="000000"/>
                          </a:solidFill>
                          <a:effectLst/>
                          <a:latin typeface="Calibri" panose="020F0502020204030204" pitchFamily="34" charset="0"/>
                        </a:rPr>
                        <a:t>Nov-16</a:t>
                      </a:r>
                    </a:p>
                  </a:txBody>
                  <a:tcPr marL="9525" marR="9525" marT="9525" marB="0" anchor="ctr">
                    <a:lnL>
                      <a:noFill/>
                    </a:lnL>
                    <a:lnR>
                      <a:noFill/>
                    </a:lnR>
                    <a:lnT>
                      <a:noFill/>
                    </a:lnT>
                    <a:lnB>
                      <a:noFill/>
                    </a:lnB>
                  </a:tcPr>
                </a:tc>
                <a:tc>
                  <a:txBody>
                    <a:bodyPr/>
                    <a:lstStyle/>
                    <a:p>
                      <a:pPr algn="r" fontAlgn="ctr"/>
                      <a:r>
                        <a:rPr lang="en-GB" sz="900" b="0" i="0" u="none" strike="noStrike">
                          <a:solidFill>
                            <a:srgbClr val="000000"/>
                          </a:solidFill>
                          <a:effectLst/>
                          <a:latin typeface="Calibri" panose="020F0502020204030204" pitchFamily="34" charset="0"/>
                        </a:rPr>
                        <a:t>113.61</a:t>
                      </a:r>
                    </a:p>
                  </a:txBody>
                  <a:tcPr marL="9525" marR="9525" marT="9525" marB="0" anchor="ctr">
                    <a:lnL>
                      <a:noFill/>
                    </a:lnL>
                    <a:lnR>
                      <a:noFill/>
                    </a:lnR>
                    <a:lnT>
                      <a:noFill/>
                    </a:lnT>
                    <a:lnB>
                      <a:noFill/>
                    </a:lnB>
                  </a:tcPr>
                </a:tc>
                <a:tc>
                  <a:txBody>
                    <a:bodyPr/>
                    <a:lstStyle/>
                    <a:p>
                      <a:pPr algn="l" fontAlgn="ctr"/>
                      <a:r>
                        <a:rPr lang="en-GB" sz="900" b="0" i="0" u="none" strike="noStrike">
                          <a:solidFill>
                            <a:srgbClr val="000000"/>
                          </a:solidFill>
                          <a:effectLst/>
                          <a:latin typeface="Calibri" panose="020F0502020204030204" pitchFamily="34" charset="0"/>
                        </a:rPr>
                        <a:t>(F)</a:t>
                      </a:r>
                    </a:p>
                  </a:txBody>
                  <a:tcPr marL="9525" marR="9525" marT="9525" marB="0" anchor="ctr">
                    <a:lnL>
                      <a:noFill/>
                    </a:lnL>
                    <a:lnR>
                      <a:noFill/>
                    </a:lnR>
                    <a:lnT>
                      <a:noFill/>
                    </a:lnT>
                    <a:lnB>
                      <a:noFill/>
                    </a:lnB>
                  </a:tcPr>
                </a:tc>
                <a:tc>
                  <a:txBody>
                    <a:bodyPr/>
                    <a:lstStyle/>
                    <a:p>
                      <a:pPr algn="r" fontAlgn="ctr"/>
                      <a:r>
                        <a:rPr lang="en-GB" sz="900" b="0" i="0" u="none" strike="noStrike">
                          <a:solidFill>
                            <a:srgbClr val="000000"/>
                          </a:solidFill>
                          <a:effectLst/>
                          <a:latin typeface="Calibri" panose="020F0502020204030204" pitchFamily="34" charset="0"/>
                        </a:rPr>
                        <a:t>110.22</a:t>
                      </a:r>
                    </a:p>
                  </a:txBody>
                  <a:tcPr marL="9525" marR="9525" marT="9525" marB="0" anchor="ctr">
                    <a:lnL>
                      <a:noFill/>
                    </a:lnL>
                    <a:lnR>
                      <a:noFill/>
                    </a:lnR>
                    <a:lnT>
                      <a:noFill/>
                    </a:lnT>
                    <a:lnB>
                      <a:noFill/>
                    </a:lnB>
                  </a:tcPr>
                </a:tc>
                <a:tc>
                  <a:txBody>
                    <a:bodyPr/>
                    <a:lstStyle/>
                    <a:p>
                      <a:pPr algn="l" fontAlgn="ctr"/>
                      <a:r>
                        <a:rPr lang="en-GB" sz="900" b="0" i="0" u="none" strike="noStrike">
                          <a:solidFill>
                            <a:srgbClr val="000000"/>
                          </a:solidFill>
                          <a:effectLst/>
                          <a:latin typeface="Calibri" panose="020F0502020204030204" pitchFamily="34" charset="0"/>
                        </a:rPr>
                        <a:t>(A)</a:t>
                      </a:r>
                    </a:p>
                  </a:txBody>
                  <a:tcPr marL="9525" marR="9525" marT="9525" marB="0" anchor="ctr">
                    <a:lnL>
                      <a:noFill/>
                    </a:lnL>
                    <a:lnR>
                      <a:noFill/>
                    </a:lnR>
                    <a:lnT>
                      <a:noFill/>
                    </a:lnT>
                    <a:lnB>
                      <a:noFill/>
                    </a:lnB>
                  </a:tcPr>
                </a:tc>
                <a:extLst>
                  <a:ext uri="{0D108BD9-81ED-4DB2-BD59-A6C34878D82A}">
                    <a16:rowId xmlns:a16="http://schemas.microsoft.com/office/drawing/2014/main" val="10003"/>
                  </a:ext>
                </a:extLst>
              </a:tr>
              <a:tr h="197897">
                <a:tc>
                  <a:txBody>
                    <a:bodyPr/>
                    <a:lstStyle/>
                    <a:p>
                      <a:pPr algn="ctr" fontAlgn="ctr"/>
                      <a:r>
                        <a:rPr lang="en-GB" sz="900" b="0" i="0" u="none" strike="noStrike">
                          <a:solidFill>
                            <a:srgbClr val="000000"/>
                          </a:solidFill>
                          <a:effectLst/>
                          <a:latin typeface="Calibri" panose="020F0502020204030204" pitchFamily="34" charset="0"/>
                        </a:rPr>
                        <a:t>Dec-16</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Calibri" panose="020F0502020204030204" pitchFamily="34" charset="0"/>
                        </a:rPr>
                        <a:t>--</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effectLst/>
                          <a:latin typeface="Calibri" panose="020F0502020204030204" pitchFamily="34" charset="0"/>
                        </a:rPr>
                        <a:t> </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ctr"/>
                      <a:r>
                        <a:rPr lang="en-GB" sz="900" b="0" i="0" u="none" strike="noStrike">
                          <a:solidFill>
                            <a:srgbClr val="000000"/>
                          </a:solidFill>
                          <a:effectLst/>
                          <a:latin typeface="Calibri" panose="020F0502020204030204" pitchFamily="34" charset="0"/>
                        </a:rPr>
                        <a:t>109.44</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dirty="0">
                          <a:solidFill>
                            <a:srgbClr val="000000"/>
                          </a:solidFill>
                          <a:effectLst/>
                          <a:latin typeface="Calibri" panose="020F0502020204030204" pitchFamily="34" charset="0"/>
                        </a:rPr>
                        <a:t>(F)</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56940">
                <a:tc gridSpan="5">
                  <a:txBody>
                    <a:bodyPr/>
                    <a:lstStyle/>
                    <a:p>
                      <a:pPr algn="l" fontAlgn="b"/>
                      <a:r>
                        <a:rPr lang="en-US" sz="800" b="0" i="1" u="none" strike="noStrike" dirty="0">
                          <a:solidFill>
                            <a:srgbClr val="000000"/>
                          </a:solidFill>
                          <a:effectLst/>
                          <a:latin typeface="Calibri"/>
                        </a:rPr>
                        <a:t>Notes</a:t>
                      </a:r>
                      <a:r>
                        <a:rPr lang="en-US" sz="800" b="0" i="0" u="none" strike="noStrike" dirty="0">
                          <a:solidFill>
                            <a:srgbClr val="000000"/>
                          </a:solidFill>
                          <a:effectLst/>
                          <a:latin typeface="Calibri"/>
                        </a:rPr>
                        <a:t>: (A), ACTUAL, denotes the estimate of economic activity for the current month; (F), FORECAST, the forecast for next month; (U) UPDATED, denotes updates reflecting data released since the last NCI publication date. </a:t>
                      </a:r>
                      <a:r>
                        <a:rPr lang="en-US" sz="800" b="0" i="1" u="none" strike="noStrike" dirty="0">
                          <a:solidFill>
                            <a:srgbClr val="000000"/>
                          </a:solidFill>
                          <a:effectLst/>
                          <a:latin typeface="Calibri"/>
                        </a:rPr>
                        <a:t>Source</a:t>
                      </a:r>
                      <a:r>
                        <a:rPr lang="en-US" sz="800" b="0" i="0" u="none" strike="noStrike" dirty="0">
                          <a:solidFill>
                            <a:srgbClr val="000000"/>
                          </a:solidFill>
                          <a:effectLst/>
                          <a:latin typeface="Calibri"/>
                        </a:rPr>
                        <a:t>: Now-Casting Economics Ltd</a:t>
                      </a:r>
                    </a:p>
                  </a:txBody>
                  <a:tcPr marL="12700" marR="12700" marT="1270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5"/>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211915322"/>
              </p:ext>
            </p:extLst>
          </p:nvPr>
        </p:nvGraphicFramePr>
        <p:xfrm>
          <a:off x="423961" y="5491025"/>
          <a:ext cx="6172197" cy="2993527"/>
        </p:xfrm>
        <a:graphic>
          <a:graphicData uri="http://schemas.openxmlformats.org/drawingml/2006/table">
            <a:tbl>
              <a:tblPr/>
              <a:tblGrid>
                <a:gridCol w="659529">
                  <a:extLst>
                    <a:ext uri="{9D8B030D-6E8A-4147-A177-3AD203B41FA5}">
                      <a16:colId xmlns:a16="http://schemas.microsoft.com/office/drawing/2014/main" val="20000"/>
                    </a:ext>
                  </a:extLst>
                </a:gridCol>
                <a:gridCol w="1742153">
                  <a:extLst>
                    <a:ext uri="{9D8B030D-6E8A-4147-A177-3AD203B41FA5}">
                      <a16:colId xmlns:a16="http://schemas.microsoft.com/office/drawing/2014/main" val="20001"/>
                    </a:ext>
                  </a:extLst>
                </a:gridCol>
                <a:gridCol w="472870">
                  <a:extLst>
                    <a:ext uri="{9D8B030D-6E8A-4147-A177-3AD203B41FA5}">
                      <a16:colId xmlns:a16="http://schemas.microsoft.com/office/drawing/2014/main" val="20002"/>
                    </a:ext>
                  </a:extLst>
                </a:gridCol>
                <a:gridCol w="659529">
                  <a:extLst>
                    <a:ext uri="{9D8B030D-6E8A-4147-A177-3AD203B41FA5}">
                      <a16:colId xmlns:a16="http://schemas.microsoft.com/office/drawing/2014/main" val="20003"/>
                    </a:ext>
                  </a:extLst>
                </a:gridCol>
                <a:gridCol w="659529">
                  <a:extLst>
                    <a:ext uri="{9D8B030D-6E8A-4147-A177-3AD203B41FA5}">
                      <a16:colId xmlns:a16="http://schemas.microsoft.com/office/drawing/2014/main" val="20004"/>
                    </a:ext>
                  </a:extLst>
                </a:gridCol>
                <a:gridCol w="659529">
                  <a:extLst>
                    <a:ext uri="{9D8B030D-6E8A-4147-A177-3AD203B41FA5}">
                      <a16:colId xmlns:a16="http://schemas.microsoft.com/office/drawing/2014/main" val="20005"/>
                    </a:ext>
                  </a:extLst>
                </a:gridCol>
                <a:gridCol w="659529">
                  <a:extLst>
                    <a:ext uri="{9D8B030D-6E8A-4147-A177-3AD203B41FA5}">
                      <a16:colId xmlns:a16="http://schemas.microsoft.com/office/drawing/2014/main" val="20006"/>
                    </a:ext>
                  </a:extLst>
                </a:gridCol>
                <a:gridCol w="659529">
                  <a:extLst>
                    <a:ext uri="{9D8B030D-6E8A-4147-A177-3AD203B41FA5}">
                      <a16:colId xmlns:a16="http://schemas.microsoft.com/office/drawing/2014/main" val="20007"/>
                    </a:ext>
                  </a:extLst>
                </a:gridCol>
              </a:tblGrid>
              <a:tr h="115102">
                <a:tc>
                  <a:txBody>
                    <a:bodyPr/>
                    <a:lstStyle/>
                    <a:p>
                      <a:pPr algn="l"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a:txBody>
                    <a:bodyPr/>
                    <a:lstStyle/>
                    <a:p>
                      <a:pPr algn="ctr"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gridSpan="2">
                  <a:txBody>
                    <a:bodyPr/>
                    <a:lstStyle/>
                    <a:p>
                      <a:pPr algn="ctr" fontAlgn="b"/>
                      <a:r>
                        <a:rPr lang="en-US" sz="800" b="0" i="0" u="none" strike="noStrike">
                          <a:solidFill>
                            <a:srgbClr val="000000"/>
                          </a:solidFill>
                          <a:effectLst/>
                          <a:latin typeface="Calibri"/>
                        </a:rPr>
                        <a:t>Impact of Data Releases</a:t>
                      </a:r>
                    </a:p>
                  </a:txBody>
                  <a:tcPr marL="12444" marR="12444" marT="12444"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10000"/>
                  </a:ext>
                </a:extLst>
              </a:tr>
              <a:tr h="125566">
                <a:tc>
                  <a:txBody>
                    <a:bodyPr/>
                    <a:lstStyle/>
                    <a:p>
                      <a:pPr algn="l" fontAlgn="b"/>
                      <a:r>
                        <a:rPr lang="en-US" sz="800" b="0" i="0" u="none" strike="noStrike">
                          <a:solidFill>
                            <a:srgbClr val="000000"/>
                          </a:solidFill>
                          <a:effectLst/>
                          <a:latin typeface="Calibri"/>
                        </a:rPr>
                        <a:t>Release</a:t>
                      </a:r>
                    </a:p>
                  </a:txBody>
                  <a:tcPr marL="12444" marR="12444" marT="12444" marB="0" anchor="b">
                    <a:lnL>
                      <a:noFill/>
                    </a:lnL>
                    <a:lnR>
                      <a:noFill/>
                    </a:lnR>
                    <a:lnT>
                      <a:noFill/>
                    </a:lnT>
                    <a:lnB>
                      <a:noFill/>
                    </a:lnB>
                    <a:solidFill>
                      <a:srgbClr val="BFBFBF"/>
                    </a:solidFill>
                  </a:tcPr>
                </a:tc>
                <a:tc>
                  <a:txBody>
                    <a:bodyPr/>
                    <a:lstStyle/>
                    <a:p>
                      <a:pPr algn="l" fontAlgn="b"/>
                      <a:r>
                        <a:rPr lang="en-US" sz="800" b="0" i="0" u="none" strike="noStrike">
                          <a:solidFill>
                            <a:srgbClr val="000000"/>
                          </a:solidFill>
                          <a:effectLst/>
                          <a:latin typeface="Calibri"/>
                        </a:rPr>
                        <a:t>Release</a:t>
                      </a:r>
                    </a:p>
                  </a:txBody>
                  <a:tcPr marL="12444" marR="12444" marT="12444" marB="0" anchor="b">
                    <a:lnL>
                      <a:noFill/>
                    </a:lnL>
                    <a:lnR>
                      <a:noFill/>
                    </a:lnR>
                    <a:lnT>
                      <a:noFill/>
                    </a:lnT>
                    <a:lnB>
                      <a:noFill/>
                    </a:lnB>
                    <a:solidFill>
                      <a:srgbClr val="BFBFBF"/>
                    </a:solidFill>
                  </a:tcPr>
                </a:tc>
                <a:tc>
                  <a:txBody>
                    <a:bodyPr/>
                    <a:lstStyle/>
                    <a:p>
                      <a:pPr algn="ctr" fontAlgn="b"/>
                      <a:r>
                        <a:rPr lang="en-US" sz="800" b="0" i="0" u="none" strike="noStrike">
                          <a:solidFill>
                            <a:srgbClr val="000000"/>
                          </a:solidFill>
                          <a:effectLst/>
                          <a:latin typeface="Calibri"/>
                        </a:rPr>
                        <a:t>Reference</a:t>
                      </a:r>
                    </a:p>
                  </a:txBody>
                  <a:tcPr marL="12444" marR="12444" marT="12444" marB="0" anchor="b">
                    <a:lnL>
                      <a:noFill/>
                    </a:lnL>
                    <a:lnR>
                      <a:noFill/>
                    </a:lnR>
                    <a:lnT>
                      <a:noFill/>
                    </a:lnT>
                    <a:lnB>
                      <a:noFill/>
                    </a:lnB>
                    <a:solidFill>
                      <a:srgbClr val="BFBFBF"/>
                    </a:solidFill>
                  </a:tcPr>
                </a:tc>
                <a:tc>
                  <a:txBody>
                    <a:bodyPr/>
                    <a:lstStyle/>
                    <a:p>
                      <a:pPr algn="ctr" fontAlgn="b"/>
                      <a:r>
                        <a:rPr lang="en-US" sz="800" b="0" i="0" u="none" strike="noStrike">
                          <a:solidFill>
                            <a:srgbClr val="000000"/>
                          </a:solidFill>
                          <a:effectLst/>
                          <a:latin typeface="Calibri"/>
                        </a:rPr>
                        <a:t>Model</a:t>
                      </a:r>
                    </a:p>
                  </a:txBody>
                  <a:tcPr marL="12444" marR="12444" marT="12444" marB="0" anchor="b">
                    <a:lnL>
                      <a:noFill/>
                    </a:lnL>
                    <a:lnR>
                      <a:noFill/>
                    </a:lnR>
                    <a:lnT>
                      <a:noFill/>
                    </a:lnT>
                    <a:lnB>
                      <a:noFill/>
                    </a:lnB>
                    <a:solidFill>
                      <a:srgbClr val="BFBFBF"/>
                    </a:solidFill>
                  </a:tcPr>
                </a:tc>
                <a:tc>
                  <a:txBody>
                    <a:bodyPr/>
                    <a:lstStyle/>
                    <a:p>
                      <a:pPr algn="ctr" fontAlgn="b"/>
                      <a:r>
                        <a:rPr lang="en-US" sz="800" b="0" i="0" u="none" strike="noStrike">
                          <a:solidFill>
                            <a:srgbClr val="000000"/>
                          </a:solidFill>
                          <a:effectLst/>
                          <a:latin typeface="Calibri"/>
                        </a:rPr>
                        <a:t>Release</a:t>
                      </a:r>
                    </a:p>
                  </a:txBody>
                  <a:tcPr marL="12444" marR="12444" marT="12444" marB="0" anchor="b">
                    <a:lnL>
                      <a:noFill/>
                    </a:lnL>
                    <a:lnR>
                      <a:noFill/>
                    </a:lnR>
                    <a:lnT>
                      <a:noFill/>
                    </a:lnT>
                    <a:lnB>
                      <a:noFill/>
                    </a:lnB>
                    <a:solidFill>
                      <a:srgbClr val="BFBFBF"/>
                    </a:solidFill>
                  </a:tcPr>
                </a:tc>
                <a:tc>
                  <a:txBody>
                    <a:bodyPr/>
                    <a:lstStyle/>
                    <a:p>
                      <a:pPr algn="ctr" fontAlgn="b"/>
                      <a:r>
                        <a:rPr lang="en-US" sz="800" b="0" i="0" u="none" strike="noStrike">
                          <a:solidFill>
                            <a:srgbClr val="000000"/>
                          </a:solidFill>
                          <a:effectLst/>
                          <a:latin typeface="Calibri"/>
                        </a:rPr>
                        <a:t>Model</a:t>
                      </a:r>
                    </a:p>
                  </a:txBody>
                  <a:tcPr marL="12444" marR="12444" marT="12444" marB="0" anchor="b">
                    <a:lnL>
                      <a:noFill/>
                    </a:lnL>
                    <a:lnR>
                      <a:noFill/>
                    </a:lnR>
                    <a:lnT>
                      <a:noFill/>
                    </a:lnT>
                    <a:lnB>
                      <a:noFill/>
                    </a:lnB>
                    <a:solidFill>
                      <a:srgbClr val="BFBFBF"/>
                    </a:solidFill>
                  </a:tcPr>
                </a:tc>
                <a:tc>
                  <a:txBody>
                    <a:bodyPr/>
                    <a:lstStyle/>
                    <a:p>
                      <a:pPr algn="ctr" fontAlgn="b"/>
                      <a:r>
                        <a:rPr lang="en-US" sz="800" b="0" i="0" u="none" strike="noStrike">
                          <a:solidFill>
                            <a:srgbClr val="000000"/>
                          </a:solidFill>
                          <a:effectLst/>
                          <a:latin typeface="Calibri"/>
                        </a:rPr>
                        <a:t>Japan NCI</a:t>
                      </a:r>
                      <a:r>
                        <a:rPr lang="en-US" sz="800" b="0" i="0" u="none" strike="noStrike" baseline="30000">
                          <a:solidFill>
                            <a:srgbClr val="000000"/>
                          </a:solidFill>
                          <a:effectLst/>
                          <a:latin typeface="Calibri"/>
                        </a:rPr>
                        <a:t>TM</a:t>
                      </a:r>
                      <a:endParaRPr lang="en-US" sz="800" b="0" i="0" u="none" strike="noStrike">
                        <a:solidFill>
                          <a:srgbClr val="000000"/>
                        </a:solidFill>
                        <a:effectLst/>
                        <a:latin typeface="Calibri"/>
                      </a:endParaRPr>
                    </a:p>
                  </a:txBody>
                  <a:tcPr marL="12444" marR="12444" marT="12444" marB="0" anchor="b">
                    <a:lnL>
                      <a:noFill/>
                    </a:lnL>
                    <a:lnR>
                      <a:noFill/>
                    </a:lnR>
                    <a:lnT w="6350" cap="flat" cmpd="sng" algn="ctr">
                      <a:solidFill>
                        <a:srgbClr val="000000"/>
                      </a:solidFill>
                      <a:prstDash val="solid"/>
                      <a:round/>
                      <a:headEnd type="none" w="med" len="med"/>
                      <a:tailEnd type="none" w="med" len="med"/>
                    </a:lnT>
                    <a:lnB>
                      <a:noFill/>
                    </a:lnB>
                    <a:solidFill>
                      <a:srgbClr val="BFBFBF"/>
                    </a:solidFill>
                  </a:tcPr>
                </a:tc>
                <a:tc>
                  <a:txBody>
                    <a:bodyPr/>
                    <a:lstStyle/>
                    <a:p>
                      <a:pPr algn="ctr" fontAlgn="b"/>
                      <a:r>
                        <a:rPr lang="en-US" sz="800" b="0" i="0" u="none" strike="noStrike">
                          <a:solidFill>
                            <a:srgbClr val="000000"/>
                          </a:solidFill>
                          <a:effectLst/>
                          <a:latin typeface="Calibri"/>
                        </a:rPr>
                        <a:t>Japan NCI</a:t>
                      </a:r>
                      <a:r>
                        <a:rPr lang="en-US" sz="800" b="0" i="0" u="none" strike="noStrike" baseline="30000">
                          <a:solidFill>
                            <a:srgbClr val="000000"/>
                          </a:solidFill>
                          <a:effectLst/>
                          <a:latin typeface="Calibri"/>
                        </a:rPr>
                        <a:t>TM</a:t>
                      </a:r>
                      <a:endParaRPr lang="en-US" sz="800" b="0" i="0" u="none" strike="noStrike">
                        <a:solidFill>
                          <a:srgbClr val="000000"/>
                        </a:solidFill>
                        <a:effectLst/>
                        <a:latin typeface="Calibri"/>
                      </a:endParaRPr>
                    </a:p>
                  </a:txBody>
                  <a:tcPr marL="12444" marR="12444" marT="12444" marB="0" anchor="b">
                    <a:lnL>
                      <a:noFill/>
                    </a:lnL>
                    <a:lnR>
                      <a:noFill/>
                    </a:lnR>
                    <a:lnT w="6350" cap="flat" cmpd="sng" algn="ctr">
                      <a:solidFill>
                        <a:srgbClr val="000000"/>
                      </a:solidFill>
                      <a:prstDash val="solid"/>
                      <a:round/>
                      <a:headEnd type="none" w="med" len="med"/>
                      <a:tailEnd type="none" w="med" len="med"/>
                    </a:lnT>
                    <a:lnB>
                      <a:noFill/>
                    </a:lnB>
                    <a:solidFill>
                      <a:srgbClr val="BFBFBF"/>
                    </a:solidFill>
                  </a:tcPr>
                </a:tc>
                <a:extLst>
                  <a:ext uri="{0D108BD9-81ED-4DB2-BD59-A6C34878D82A}">
                    <a16:rowId xmlns:a16="http://schemas.microsoft.com/office/drawing/2014/main" val="10001"/>
                  </a:ext>
                </a:extLst>
              </a:tr>
              <a:tr h="115102">
                <a:tc>
                  <a:txBody>
                    <a:bodyPr/>
                    <a:lstStyle/>
                    <a:p>
                      <a:pPr algn="l" fontAlgn="b"/>
                      <a:r>
                        <a:rPr lang="en-US" sz="800" b="0" i="0" u="none" strike="noStrike">
                          <a:solidFill>
                            <a:srgbClr val="000000"/>
                          </a:solidFill>
                          <a:effectLst/>
                          <a:latin typeface="Calibri"/>
                        </a:rPr>
                        <a:t>Date</a:t>
                      </a:r>
                    </a:p>
                  </a:txBody>
                  <a:tcPr marL="12444" marR="12444" marT="12444"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800" b="0" i="0" u="none" strike="noStrike">
                          <a:solidFill>
                            <a:srgbClr val="000000"/>
                          </a:solidFill>
                          <a:effectLst/>
                          <a:latin typeface="Calibri"/>
                        </a:rPr>
                        <a:t>Name</a:t>
                      </a:r>
                    </a:p>
                  </a:txBody>
                  <a:tcPr marL="12444" marR="12444" marT="12444"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0" u="none" strike="noStrike">
                          <a:solidFill>
                            <a:srgbClr val="000000"/>
                          </a:solidFill>
                          <a:effectLst/>
                          <a:latin typeface="Calibri"/>
                        </a:rPr>
                        <a:t>Period</a:t>
                      </a:r>
                    </a:p>
                  </a:txBody>
                  <a:tcPr marL="12444" marR="12444" marT="12444"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0" u="none" strike="noStrike">
                          <a:solidFill>
                            <a:srgbClr val="000000"/>
                          </a:solidFill>
                          <a:effectLst/>
                          <a:latin typeface="Calibri"/>
                        </a:rPr>
                        <a:t>Unit</a:t>
                      </a:r>
                    </a:p>
                  </a:txBody>
                  <a:tcPr marL="12444" marR="12444" marT="12444"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0" u="none" strike="noStrike">
                          <a:solidFill>
                            <a:srgbClr val="000000"/>
                          </a:solidFill>
                          <a:effectLst/>
                          <a:latin typeface="Calibri"/>
                        </a:rPr>
                        <a:t>Value*</a:t>
                      </a:r>
                    </a:p>
                  </a:txBody>
                  <a:tcPr marL="12444" marR="12444" marT="12444"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0" u="none" strike="noStrike">
                          <a:solidFill>
                            <a:srgbClr val="000000"/>
                          </a:solidFill>
                          <a:effectLst/>
                          <a:latin typeface="Calibri"/>
                        </a:rPr>
                        <a:t>Expectation</a:t>
                      </a:r>
                    </a:p>
                  </a:txBody>
                  <a:tcPr marL="12444" marR="12444" marT="12444"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0" u="none" strike="noStrike" dirty="0">
                          <a:solidFill>
                            <a:srgbClr val="000000"/>
                          </a:solidFill>
                          <a:effectLst/>
                          <a:latin typeface="+mn-lt"/>
                        </a:rPr>
                        <a:t>October</a:t>
                      </a:r>
                      <a:endParaRPr lang="en-US" sz="800" b="0" i="0" u="none" strike="noStrike" dirty="0">
                        <a:solidFill>
                          <a:srgbClr val="000000"/>
                        </a:solidFill>
                        <a:effectLst/>
                        <a:latin typeface="Calibri"/>
                      </a:endParaRPr>
                    </a:p>
                  </a:txBody>
                  <a:tcPr marL="12444" marR="12444" marT="12444"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800" b="0" i="0" u="none" strike="noStrike" dirty="0">
                          <a:solidFill>
                            <a:srgbClr val="000000"/>
                          </a:solidFill>
                          <a:effectLst/>
                          <a:latin typeface="Calibri"/>
                        </a:rPr>
                        <a:t>November</a:t>
                      </a:r>
                    </a:p>
                  </a:txBody>
                  <a:tcPr marL="12444" marR="12444" marT="12444" marB="0" anchor="b">
                    <a:lnL>
                      <a:noFill/>
                    </a:lnL>
                    <a:lnR>
                      <a:noFill/>
                    </a:lnR>
                    <a:lnT>
                      <a:noFill/>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0002"/>
                  </a:ext>
                </a:extLst>
              </a:tr>
              <a:tr h="136030">
                <a:tc>
                  <a:txBody>
                    <a:bodyPr/>
                    <a:lstStyle/>
                    <a:p>
                      <a:pPr algn="l" fontAlgn="ctr"/>
                      <a:r>
                        <a:rPr lang="en-GB" sz="800" b="0" i="0" u="none" strike="noStrike">
                          <a:solidFill>
                            <a:srgbClr val="000000"/>
                          </a:solidFill>
                          <a:effectLst/>
                          <a:latin typeface="Calibri" panose="020F0502020204030204" pitchFamily="34" charset="0"/>
                        </a:rPr>
                        <a:t>14/11/2016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GB" sz="800" b="0" i="0" u="none" strike="noStrike">
                          <a:solidFill>
                            <a:srgbClr val="000000"/>
                          </a:solidFill>
                          <a:effectLst/>
                          <a:latin typeface="Calibri" panose="020F0502020204030204" pitchFamily="34" charset="0"/>
                        </a:rPr>
                        <a:t>Capacity Utilisation: Manufacturing</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800" b="0" i="0" u="none" strike="noStrike">
                          <a:solidFill>
                            <a:srgbClr val="000000"/>
                          </a:solidFill>
                          <a:effectLst/>
                          <a:latin typeface="Calibri" panose="020F0502020204030204" pitchFamily="34" charset="0"/>
                        </a:rPr>
                        <a:t>Sep-16</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800" b="0" i="0" u="none" strike="noStrike">
                          <a:solidFill>
                            <a:srgbClr val="000000"/>
                          </a:solidFill>
                          <a:effectLst/>
                          <a:latin typeface="Calibri" panose="020F0502020204030204" pitchFamily="34" charset="0"/>
                        </a:rPr>
                        <a:t>Index</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800" b="0" i="0" u="none" strike="noStrike">
                          <a:solidFill>
                            <a:srgbClr val="000000"/>
                          </a:solidFill>
                          <a:effectLst/>
                          <a:latin typeface="Calibri" panose="020F0502020204030204" pitchFamily="34" charset="0"/>
                        </a:rPr>
                        <a:t>96.70</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800" b="0" i="0" u="none" strike="noStrike">
                          <a:solidFill>
                            <a:srgbClr val="000000"/>
                          </a:solidFill>
                          <a:effectLst/>
                          <a:latin typeface="Calibri" panose="020F0502020204030204" pitchFamily="34" charset="0"/>
                        </a:rPr>
                        <a:t>98.25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800" b="0" i="0" u="none" strike="noStrike">
                          <a:solidFill>
                            <a:srgbClr val="000000"/>
                          </a:solidFill>
                          <a:effectLst/>
                          <a:latin typeface="Calibri" panose="020F0502020204030204" pitchFamily="34" charset="0"/>
                        </a:rPr>
                        <a:t>-3.87</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GB" sz="800" b="0" i="0" u="none" strike="noStrike">
                          <a:solidFill>
                            <a:srgbClr val="000000"/>
                          </a:solidFill>
                          <a:effectLst/>
                          <a:latin typeface="Calibri" panose="020F0502020204030204" pitchFamily="34" charset="0"/>
                        </a:rPr>
                        <a:t>-1.32</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3"/>
                  </a:ext>
                </a:extLst>
              </a:tr>
              <a:tr h="136030">
                <a:tc>
                  <a:txBody>
                    <a:bodyPr/>
                    <a:lstStyle/>
                    <a:p>
                      <a:pPr algn="l" fontAlgn="ctr"/>
                      <a:r>
                        <a:rPr lang="en-GB" sz="800" b="0" i="0" u="none" strike="noStrike">
                          <a:solidFill>
                            <a:srgbClr val="000000"/>
                          </a:solidFill>
                          <a:effectLst/>
                          <a:latin typeface="Calibri" panose="020F0502020204030204" pitchFamily="34" charset="0"/>
                        </a:rPr>
                        <a:t>13/11/2016</a:t>
                      </a:r>
                    </a:p>
                  </a:txBody>
                  <a:tcPr marL="9525" marR="9525" marT="9525" marB="0" anchor="ctr">
                    <a:lnL>
                      <a:noFill/>
                    </a:lnL>
                    <a:lnR>
                      <a:noFill/>
                    </a:lnR>
                    <a:lnT>
                      <a:noFill/>
                    </a:lnT>
                    <a:lnB>
                      <a:noFill/>
                    </a:lnB>
                    <a:solidFill>
                      <a:srgbClr val="F2F2F2"/>
                    </a:solidFill>
                  </a:tcPr>
                </a:tc>
                <a:tc>
                  <a:txBody>
                    <a:bodyPr/>
                    <a:lstStyle/>
                    <a:p>
                      <a:pPr algn="l" fontAlgn="ctr"/>
                      <a:r>
                        <a:rPr lang="en-GB" sz="800" b="0" i="0" u="none" strike="noStrike">
                          <a:solidFill>
                            <a:srgbClr val="000000"/>
                          </a:solidFill>
                          <a:effectLst/>
                          <a:latin typeface="Calibri" panose="020F0502020204030204" pitchFamily="34" charset="0"/>
                        </a:rPr>
                        <a:t>Gross Domestic Product</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Q3'16</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QoQ %</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0.54</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0.35</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-0.03</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-0.01</a:t>
                      </a:r>
                    </a:p>
                  </a:txBody>
                  <a:tcPr marL="9525" marR="9525" marT="9525" marB="0" anchor="ctr">
                    <a:lnL>
                      <a:noFill/>
                    </a:lnL>
                    <a:lnR>
                      <a:noFill/>
                    </a:lnR>
                    <a:lnT>
                      <a:noFill/>
                    </a:lnT>
                    <a:lnB>
                      <a:noFill/>
                    </a:lnB>
                    <a:solidFill>
                      <a:srgbClr val="F2F2F2"/>
                    </a:solidFill>
                  </a:tcPr>
                </a:tc>
                <a:extLst>
                  <a:ext uri="{0D108BD9-81ED-4DB2-BD59-A6C34878D82A}">
                    <a16:rowId xmlns:a16="http://schemas.microsoft.com/office/drawing/2014/main" val="10004"/>
                  </a:ext>
                </a:extLst>
              </a:tr>
              <a:tr h="136030">
                <a:tc>
                  <a:txBody>
                    <a:bodyPr/>
                    <a:lstStyle/>
                    <a:p>
                      <a:pPr algn="l" fontAlgn="ctr"/>
                      <a:r>
                        <a:rPr lang="en-GB" sz="800" b="0" i="0" u="none" strike="noStrike">
                          <a:solidFill>
                            <a:srgbClr val="000000"/>
                          </a:solidFill>
                          <a:effectLst/>
                          <a:latin typeface="Calibri" panose="020F0502020204030204" pitchFamily="34" charset="0"/>
                        </a:rPr>
                        <a:t>11/11/2016</a:t>
                      </a:r>
                    </a:p>
                  </a:txBody>
                  <a:tcPr marL="9525" marR="9525" marT="9525" marB="0" anchor="ctr">
                    <a:lnL>
                      <a:noFill/>
                    </a:lnL>
                    <a:lnR>
                      <a:noFill/>
                    </a:lnR>
                    <a:lnT>
                      <a:noFill/>
                    </a:lnT>
                    <a:lnB>
                      <a:noFill/>
                    </a:lnB>
                  </a:tcPr>
                </a:tc>
                <a:tc>
                  <a:txBody>
                    <a:bodyPr/>
                    <a:lstStyle/>
                    <a:p>
                      <a:pPr algn="l" fontAlgn="ctr"/>
                      <a:r>
                        <a:rPr lang="en-GB" sz="800" b="0" i="0" u="none" strike="noStrike">
                          <a:solidFill>
                            <a:srgbClr val="000000"/>
                          </a:solidFill>
                          <a:effectLst/>
                          <a:latin typeface="Calibri" panose="020F0502020204030204" pitchFamily="34" charset="0"/>
                        </a:rPr>
                        <a:t>Tertiary Industry Activity Index</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Sep-16</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MoM %</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-0.10</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0.09</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-0.13</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-0.04</a:t>
                      </a:r>
                    </a:p>
                  </a:txBody>
                  <a:tcPr marL="9525" marR="9525" marT="9525" marB="0" anchor="ctr">
                    <a:lnL>
                      <a:noFill/>
                    </a:lnL>
                    <a:lnR>
                      <a:noFill/>
                    </a:lnR>
                    <a:lnT>
                      <a:noFill/>
                    </a:lnT>
                    <a:lnB>
                      <a:noFill/>
                    </a:lnB>
                  </a:tcPr>
                </a:tc>
                <a:extLst>
                  <a:ext uri="{0D108BD9-81ED-4DB2-BD59-A6C34878D82A}">
                    <a16:rowId xmlns:a16="http://schemas.microsoft.com/office/drawing/2014/main" val="10005"/>
                  </a:ext>
                </a:extLst>
              </a:tr>
              <a:tr h="136030">
                <a:tc>
                  <a:txBody>
                    <a:bodyPr/>
                    <a:lstStyle/>
                    <a:p>
                      <a:pPr algn="l" fontAlgn="ctr"/>
                      <a:r>
                        <a:rPr lang="en-GB" sz="800" b="0" i="0" u="none" strike="noStrike">
                          <a:solidFill>
                            <a:srgbClr val="000000"/>
                          </a:solidFill>
                          <a:effectLst/>
                          <a:latin typeface="Calibri" panose="020F0502020204030204" pitchFamily="34" charset="0"/>
                        </a:rPr>
                        <a:t>10/11/2016</a:t>
                      </a:r>
                    </a:p>
                  </a:txBody>
                  <a:tcPr marL="9525" marR="9525" marT="9525" marB="0" anchor="ctr">
                    <a:lnL>
                      <a:noFill/>
                    </a:lnL>
                    <a:lnR>
                      <a:noFill/>
                    </a:lnR>
                    <a:lnT>
                      <a:noFill/>
                    </a:lnT>
                    <a:lnB>
                      <a:noFill/>
                    </a:lnB>
                    <a:solidFill>
                      <a:srgbClr val="F2F2F2"/>
                    </a:solidFill>
                  </a:tcPr>
                </a:tc>
                <a:tc>
                  <a:txBody>
                    <a:bodyPr/>
                    <a:lstStyle/>
                    <a:p>
                      <a:pPr algn="l" fontAlgn="ctr"/>
                      <a:r>
                        <a:rPr lang="en-GB" sz="800" b="0" i="0" u="none" strike="noStrike">
                          <a:solidFill>
                            <a:srgbClr val="000000"/>
                          </a:solidFill>
                          <a:effectLst/>
                          <a:latin typeface="Calibri" panose="020F0502020204030204" pitchFamily="34" charset="0"/>
                        </a:rPr>
                        <a:t>Machinery Orders</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Sep-16</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MoM %</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-3.30</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1.37</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-0.08</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-0.03</a:t>
                      </a:r>
                    </a:p>
                  </a:txBody>
                  <a:tcPr marL="9525" marR="9525" marT="9525" marB="0" anchor="ctr">
                    <a:lnL>
                      <a:noFill/>
                    </a:lnL>
                    <a:lnR>
                      <a:noFill/>
                    </a:lnR>
                    <a:lnT>
                      <a:noFill/>
                    </a:lnT>
                    <a:lnB>
                      <a:noFill/>
                    </a:lnB>
                    <a:solidFill>
                      <a:srgbClr val="F2F2F2"/>
                    </a:solidFill>
                  </a:tcPr>
                </a:tc>
                <a:extLst>
                  <a:ext uri="{0D108BD9-81ED-4DB2-BD59-A6C34878D82A}">
                    <a16:rowId xmlns:a16="http://schemas.microsoft.com/office/drawing/2014/main" val="10006"/>
                  </a:ext>
                </a:extLst>
              </a:tr>
              <a:tr h="136030">
                <a:tc>
                  <a:txBody>
                    <a:bodyPr/>
                    <a:lstStyle/>
                    <a:p>
                      <a:pPr algn="l" fontAlgn="ctr"/>
                      <a:r>
                        <a:rPr lang="en-GB" sz="800" b="0" i="0" u="none" strike="noStrike">
                          <a:solidFill>
                            <a:srgbClr val="000000"/>
                          </a:solidFill>
                          <a:effectLst/>
                          <a:latin typeface="Calibri" panose="020F0502020204030204" pitchFamily="34" charset="0"/>
                        </a:rPr>
                        <a:t>09/11/2016</a:t>
                      </a:r>
                    </a:p>
                  </a:txBody>
                  <a:tcPr marL="9525" marR="9525" marT="9525" marB="0" anchor="ctr">
                    <a:lnL>
                      <a:noFill/>
                    </a:lnL>
                    <a:lnR>
                      <a:noFill/>
                    </a:lnR>
                    <a:lnT>
                      <a:noFill/>
                    </a:lnT>
                    <a:lnB>
                      <a:noFill/>
                    </a:lnB>
                  </a:tcPr>
                </a:tc>
                <a:tc>
                  <a:txBody>
                    <a:bodyPr/>
                    <a:lstStyle/>
                    <a:p>
                      <a:pPr algn="l" fontAlgn="ctr"/>
                      <a:r>
                        <a:rPr lang="en-GB" sz="800" b="0" i="0" u="none" strike="noStrike">
                          <a:solidFill>
                            <a:srgbClr val="000000"/>
                          </a:solidFill>
                          <a:effectLst/>
                          <a:latin typeface="Calibri" panose="020F0502020204030204" pitchFamily="34" charset="0"/>
                        </a:rPr>
                        <a:t>Diffusion Index</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Oct-16</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Index</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46.20</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46.05</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0.10</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0.19</a:t>
                      </a:r>
                    </a:p>
                  </a:txBody>
                  <a:tcPr marL="9525" marR="9525" marT="9525" marB="0" anchor="ctr">
                    <a:lnL>
                      <a:noFill/>
                    </a:lnL>
                    <a:lnR>
                      <a:noFill/>
                    </a:lnR>
                    <a:lnT>
                      <a:noFill/>
                    </a:lnT>
                    <a:lnB>
                      <a:noFill/>
                    </a:lnB>
                  </a:tcPr>
                </a:tc>
                <a:extLst>
                  <a:ext uri="{0D108BD9-81ED-4DB2-BD59-A6C34878D82A}">
                    <a16:rowId xmlns:a16="http://schemas.microsoft.com/office/drawing/2014/main" val="10007"/>
                  </a:ext>
                </a:extLst>
              </a:tr>
              <a:tr h="136030">
                <a:tc>
                  <a:txBody>
                    <a:bodyPr/>
                    <a:lstStyle/>
                    <a:p>
                      <a:pPr algn="l" fontAlgn="ctr"/>
                      <a:r>
                        <a:rPr lang="en-GB" sz="800" b="0" i="0" u="none" strike="noStrike">
                          <a:solidFill>
                            <a:srgbClr val="000000"/>
                          </a:solidFill>
                          <a:effectLst/>
                          <a:latin typeface="Calibri" panose="020F0502020204030204" pitchFamily="34" charset="0"/>
                        </a:rPr>
                        <a:t>02/11/2016</a:t>
                      </a:r>
                    </a:p>
                  </a:txBody>
                  <a:tcPr marL="9525" marR="9525" marT="9525" marB="0" anchor="ctr">
                    <a:lnL>
                      <a:noFill/>
                    </a:lnL>
                    <a:lnR>
                      <a:noFill/>
                    </a:lnR>
                    <a:lnT>
                      <a:noFill/>
                    </a:lnT>
                    <a:lnB>
                      <a:noFill/>
                    </a:lnB>
                    <a:solidFill>
                      <a:srgbClr val="F2F2F2"/>
                    </a:solidFill>
                  </a:tcPr>
                </a:tc>
                <a:tc>
                  <a:txBody>
                    <a:bodyPr/>
                    <a:lstStyle/>
                    <a:p>
                      <a:pPr algn="l" fontAlgn="ctr"/>
                      <a:r>
                        <a:rPr lang="en-GB" sz="800" b="0" i="0" u="none" strike="noStrike">
                          <a:solidFill>
                            <a:srgbClr val="000000"/>
                          </a:solidFill>
                          <a:effectLst/>
                          <a:latin typeface="Calibri" panose="020F0502020204030204" pitchFamily="34" charset="0"/>
                        </a:rPr>
                        <a:t>Consumer Confidence</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Oct-16</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Index</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42.30</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86.49</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-0.16</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-0.33</a:t>
                      </a:r>
                    </a:p>
                  </a:txBody>
                  <a:tcPr marL="9525" marR="9525" marT="9525" marB="0" anchor="ctr">
                    <a:lnL>
                      <a:noFill/>
                    </a:lnL>
                    <a:lnR>
                      <a:noFill/>
                    </a:lnR>
                    <a:lnT>
                      <a:noFill/>
                    </a:lnT>
                    <a:lnB>
                      <a:noFill/>
                    </a:lnB>
                    <a:solidFill>
                      <a:srgbClr val="F2F2F2"/>
                    </a:solidFill>
                  </a:tcPr>
                </a:tc>
                <a:extLst>
                  <a:ext uri="{0D108BD9-81ED-4DB2-BD59-A6C34878D82A}">
                    <a16:rowId xmlns:a16="http://schemas.microsoft.com/office/drawing/2014/main" val="10008"/>
                  </a:ext>
                </a:extLst>
              </a:tr>
              <a:tr h="136030">
                <a:tc>
                  <a:txBody>
                    <a:bodyPr/>
                    <a:lstStyle/>
                    <a:p>
                      <a:pPr algn="l" fontAlgn="ctr"/>
                      <a:r>
                        <a:rPr lang="en-GB" sz="800" b="0" i="0" u="none" strike="noStrike">
                          <a:solidFill>
                            <a:srgbClr val="000000"/>
                          </a:solidFill>
                          <a:effectLst/>
                          <a:latin typeface="Calibri" panose="020F0502020204030204" pitchFamily="34" charset="0"/>
                        </a:rPr>
                        <a:t>01/11/2016</a:t>
                      </a:r>
                    </a:p>
                  </a:txBody>
                  <a:tcPr marL="9525" marR="9525" marT="9525" marB="0" anchor="ctr">
                    <a:lnL>
                      <a:noFill/>
                    </a:lnL>
                    <a:lnR>
                      <a:noFill/>
                    </a:lnR>
                    <a:lnT>
                      <a:noFill/>
                    </a:lnT>
                    <a:lnB>
                      <a:noFill/>
                    </a:lnB>
                  </a:tcPr>
                </a:tc>
                <a:tc>
                  <a:txBody>
                    <a:bodyPr/>
                    <a:lstStyle/>
                    <a:p>
                      <a:pPr algn="l" fontAlgn="ctr"/>
                      <a:r>
                        <a:rPr lang="en-GB" sz="800" b="0" i="0" u="none" strike="noStrike">
                          <a:solidFill>
                            <a:srgbClr val="000000"/>
                          </a:solidFill>
                          <a:effectLst/>
                          <a:latin typeface="Calibri" panose="020F0502020204030204" pitchFamily="34" charset="0"/>
                        </a:rPr>
                        <a:t>PMI: Manufacturing</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Oct-16</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Index</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51.68</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51.12</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0.66</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1.27</a:t>
                      </a:r>
                    </a:p>
                  </a:txBody>
                  <a:tcPr marL="9525" marR="9525" marT="9525" marB="0" anchor="ctr">
                    <a:lnL>
                      <a:noFill/>
                    </a:lnL>
                    <a:lnR>
                      <a:noFill/>
                    </a:lnR>
                    <a:lnT>
                      <a:noFill/>
                    </a:lnT>
                    <a:lnB>
                      <a:noFill/>
                    </a:lnB>
                  </a:tcPr>
                </a:tc>
                <a:extLst>
                  <a:ext uri="{0D108BD9-81ED-4DB2-BD59-A6C34878D82A}">
                    <a16:rowId xmlns:a16="http://schemas.microsoft.com/office/drawing/2014/main" val="10009"/>
                  </a:ext>
                </a:extLst>
              </a:tr>
              <a:tr h="136030">
                <a:tc>
                  <a:txBody>
                    <a:bodyPr/>
                    <a:lstStyle/>
                    <a:p>
                      <a:pPr algn="l" fontAlgn="ctr"/>
                      <a:r>
                        <a:rPr lang="en-GB" sz="800" b="0" i="0" u="none" strike="noStrike">
                          <a:solidFill>
                            <a:srgbClr val="000000"/>
                          </a:solidFill>
                          <a:effectLst/>
                          <a:latin typeface="Calibri" panose="020F0502020204030204" pitchFamily="34" charset="0"/>
                        </a:rPr>
                        <a:t>31/10/2016</a:t>
                      </a:r>
                    </a:p>
                  </a:txBody>
                  <a:tcPr marL="9525" marR="9525" marT="9525" marB="0" anchor="ctr">
                    <a:lnL>
                      <a:noFill/>
                    </a:lnL>
                    <a:lnR>
                      <a:noFill/>
                    </a:lnR>
                    <a:lnT>
                      <a:noFill/>
                    </a:lnT>
                    <a:lnB>
                      <a:noFill/>
                    </a:lnB>
                    <a:solidFill>
                      <a:srgbClr val="F2F2F2"/>
                    </a:solidFill>
                  </a:tcPr>
                </a:tc>
                <a:tc>
                  <a:txBody>
                    <a:bodyPr/>
                    <a:lstStyle/>
                    <a:p>
                      <a:pPr algn="l" fontAlgn="ctr"/>
                      <a:r>
                        <a:rPr lang="en-GB" sz="800" b="0" i="0" u="none" strike="noStrike">
                          <a:solidFill>
                            <a:srgbClr val="000000"/>
                          </a:solidFill>
                          <a:effectLst/>
                          <a:latin typeface="Calibri" panose="020F0502020204030204" pitchFamily="34" charset="0"/>
                        </a:rPr>
                        <a:t>Construction Orders: Housing Units</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Sep-16</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MoM %</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-33.89</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-44.78</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-0.01</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0.00</a:t>
                      </a:r>
                    </a:p>
                  </a:txBody>
                  <a:tcPr marL="9525" marR="9525" marT="9525" marB="0" anchor="ctr">
                    <a:lnL>
                      <a:noFill/>
                    </a:lnL>
                    <a:lnR>
                      <a:noFill/>
                    </a:lnR>
                    <a:lnT>
                      <a:noFill/>
                    </a:lnT>
                    <a:lnB>
                      <a:noFill/>
                    </a:lnB>
                    <a:solidFill>
                      <a:srgbClr val="F2F2F2"/>
                    </a:solidFill>
                  </a:tcPr>
                </a:tc>
                <a:extLst>
                  <a:ext uri="{0D108BD9-81ED-4DB2-BD59-A6C34878D82A}">
                    <a16:rowId xmlns:a16="http://schemas.microsoft.com/office/drawing/2014/main" val="10010"/>
                  </a:ext>
                </a:extLst>
              </a:tr>
              <a:tr h="136030">
                <a:tc>
                  <a:txBody>
                    <a:bodyPr/>
                    <a:lstStyle/>
                    <a:p>
                      <a:pPr algn="l" fontAlgn="ctr"/>
                      <a:r>
                        <a:rPr lang="en-GB" sz="800" b="0" i="0" u="none" strike="noStrike">
                          <a:solidFill>
                            <a:srgbClr val="000000"/>
                          </a:solidFill>
                          <a:effectLst/>
                          <a:latin typeface="Calibri" panose="020F0502020204030204" pitchFamily="34" charset="0"/>
                        </a:rPr>
                        <a:t>31/10/2016</a:t>
                      </a:r>
                    </a:p>
                  </a:txBody>
                  <a:tcPr marL="9525" marR="9525" marT="9525" marB="0" anchor="ctr">
                    <a:lnL>
                      <a:noFill/>
                    </a:lnL>
                    <a:lnR>
                      <a:noFill/>
                    </a:lnR>
                    <a:lnT>
                      <a:noFill/>
                    </a:lnT>
                    <a:lnB>
                      <a:noFill/>
                    </a:lnB>
                  </a:tcPr>
                </a:tc>
                <a:tc>
                  <a:txBody>
                    <a:bodyPr/>
                    <a:lstStyle/>
                    <a:p>
                      <a:pPr algn="l" fontAlgn="ctr"/>
                      <a:r>
                        <a:rPr lang="en-GB" sz="800" b="0" i="0" u="none" strike="noStrike">
                          <a:solidFill>
                            <a:srgbClr val="000000"/>
                          </a:solidFill>
                          <a:effectLst/>
                          <a:latin typeface="Calibri" panose="020F0502020204030204" pitchFamily="34" charset="0"/>
                        </a:rPr>
                        <a:t>Housing Starts</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Sep-16</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MoM %</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2.97</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0.44</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0.05</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0.01</a:t>
                      </a:r>
                    </a:p>
                  </a:txBody>
                  <a:tcPr marL="9525" marR="9525" marT="9525" marB="0" anchor="ctr">
                    <a:lnL>
                      <a:noFill/>
                    </a:lnL>
                    <a:lnR>
                      <a:noFill/>
                    </a:lnR>
                    <a:lnT>
                      <a:noFill/>
                    </a:lnT>
                    <a:lnB>
                      <a:noFill/>
                    </a:lnB>
                  </a:tcPr>
                </a:tc>
                <a:extLst>
                  <a:ext uri="{0D108BD9-81ED-4DB2-BD59-A6C34878D82A}">
                    <a16:rowId xmlns:a16="http://schemas.microsoft.com/office/drawing/2014/main" val="10011"/>
                  </a:ext>
                </a:extLst>
              </a:tr>
              <a:tr h="136030">
                <a:tc>
                  <a:txBody>
                    <a:bodyPr/>
                    <a:lstStyle/>
                    <a:p>
                      <a:pPr algn="l" fontAlgn="ctr"/>
                      <a:r>
                        <a:rPr lang="en-GB" sz="800" b="0" i="0" u="none" strike="noStrike">
                          <a:solidFill>
                            <a:srgbClr val="000000"/>
                          </a:solidFill>
                          <a:effectLst/>
                          <a:latin typeface="Calibri" panose="020F0502020204030204" pitchFamily="34" charset="0"/>
                        </a:rPr>
                        <a:t>31/10/2016</a:t>
                      </a:r>
                    </a:p>
                  </a:txBody>
                  <a:tcPr marL="9525" marR="9525" marT="9525" marB="0" anchor="ctr">
                    <a:lnL>
                      <a:noFill/>
                    </a:lnL>
                    <a:lnR>
                      <a:noFill/>
                    </a:lnR>
                    <a:lnT>
                      <a:noFill/>
                    </a:lnT>
                    <a:lnB>
                      <a:noFill/>
                    </a:lnB>
                    <a:solidFill>
                      <a:srgbClr val="F2F2F2"/>
                    </a:solidFill>
                  </a:tcPr>
                </a:tc>
                <a:tc>
                  <a:txBody>
                    <a:bodyPr/>
                    <a:lstStyle/>
                    <a:p>
                      <a:pPr algn="l" fontAlgn="ctr"/>
                      <a:r>
                        <a:rPr lang="en-GB" sz="800" b="0" i="0" u="none" strike="noStrike">
                          <a:solidFill>
                            <a:srgbClr val="000000"/>
                          </a:solidFill>
                          <a:effectLst/>
                          <a:latin typeface="Calibri" panose="020F0502020204030204" pitchFamily="34" charset="0"/>
                        </a:rPr>
                        <a:t>Passenger Car Production</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Sep-16</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MoM %</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-1.93</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-1.25</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-0.16</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-0.03</a:t>
                      </a:r>
                    </a:p>
                  </a:txBody>
                  <a:tcPr marL="9525" marR="9525" marT="9525" marB="0" anchor="ctr">
                    <a:lnL>
                      <a:noFill/>
                    </a:lnL>
                    <a:lnR>
                      <a:noFill/>
                    </a:lnR>
                    <a:lnT>
                      <a:noFill/>
                    </a:lnT>
                    <a:lnB>
                      <a:noFill/>
                    </a:lnB>
                    <a:solidFill>
                      <a:srgbClr val="F2F2F2"/>
                    </a:solidFill>
                  </a:tcPr>
                </a:tc>
                <a:extLst>
                  <a:ext uri="{0D108BD9-81ED-4DB2-BD59-A6C34878D82A}">
                    <a16:rowId xmlns:a16="http://schemas.microsoft.com/office/drawing/2014/main" val="10012"/>
                  </a:ext>
                </a:extLst>
              </a:tr>
              <a:tr h="149812">
                <a:tc>
                  <a:txBody>
                    <a:bodyPr/>
                    <a:lstStyle/>
                    <a:p>
                      <a:pPr algn="l" fontAlgn="ctr"/>
                      <a:r>
                        <a:rPr lang="en-GB" sz="800" b="0" i="0" u="none" strike="noStrike">
                          <a:solidFill>
                            <a:srgbClr val="000000"/>
                          </a:solidFill>
                          <a:effectLst/>
                          <a:latin typeface="Calibri" panose="020F0502020204030204" pitchFamily="34" charset="0"/>
                        </a:rPr>
                        <a:t>31/10/2016</a:t>
                      </a:r>
                    </a:p>
                  </a:txBody>
                  <a:tcPr marL="9525" marR="9525" marT="9525" marB="0" anchor="ctr">
                    <a:lnL>
                      <a:noFill/>
                    </a:lnL>
                    <a:lnR>
                      <a:noFill/>
                    </a:lnR>
                    <a:lnT>
                      <a:noFill/>
                    </a:lnT>
                    <a:lnB>
                      <a:noFill/>
                    </a:lnB>
                  </a:tcPr>
                </a:tc>
                <a:tc>
                  <a:txBody>
                    <a:bodyPr/>
                    <a:lstStyle/>
                    <a:p>
                      <a:pPr algn="l" fontAlgn="ctr"/>
                      <a:r>
                        <a:rPr lang="en-GB" sz="800" b="0" i="0" u="none" strike="noStrike">
                          <a:solidFill>
                            <a:srgbClr val="000000"/>
                          </a:solidFill>
                          <a:effectLst/>
                          <a:latin typeface="Calibri" panose="020F0502020204030204" pitchFamily="34" charset="0"/>
                        </a:rPr>
                        <a:t>Vehicle Sales</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Sep-16</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MoM %</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-0.84</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-0.31</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-0.08</a:t>
                      </a:r>
                    </a:p>
                  </a:txBody>
                  <a:tcPr marL="9525" marR="9525" marT="9525" marB="0" anchor="ctr">
                    <a:lnL>
                      <a:noFill/>
                    </a:lnL>
                    <a:lnR>
                      <a:noFill/>
                    </a:lnR>
                    <a:lnT>
                      <a:noFill/>
                    </a:lnT>
                    <a:lnB>
                      <a:noFill/>
                    </a:lnB>
                  </a:tcPr>
                </a:tc>
                <a:tc>
                  <a:txBody>
                    <a:bodyPr/>
                    <a:lstStyle/>
                    <a:p>
                      <a:pPr algn="ctr" fontAlgn="ctr"/>
                      <a:r>
                        <a:rPr lang="en-GB" sz="800" b="0" i="0" u="none" strike="noStrike">
                          <a:solidFill>
                            <a:srgbClr val="000000"/>
                          </a:solidFill>
                          <a:effectLst/>
                          <a:latin typeface="Calibri" panose="020F0502020204030204" pitchFamily="34" charset="0"/>
                        </a:rPr>
                        <a:t>-0.01</a:t>
                      </a:r>
                    </a:p>
                  </a:txBody>
                  <a:tcPr marL="9525" marR="9525" marT="9525" marB="0" anchor="ctr">
                    <a:lnL>
                      <a:noFill/>
                    </a:lnL>
                    <a:lnR>
                      <a:noFill/>
                    </a:lnR>
                    <a:lnT>
                      <a:noFill/>
                    </a:lnT>
                    <a:lnB>
                      <a:noFill/>
                    </a:lnB>
                  </a:tcPr>
                </a:tc>
                <a:extLst>
                  <a:ext uri="{0D108BD9-81ED-4DB2-BD59-A6C34878D82A}">
                    <a16:rowId xmlns:a16="http://schemas.microsoft.com/office/drawing/2014/main" val="10013"/>
                  </a:ext>
                </a:extLst>
              </a:tr>
              <a:tr h="136030">
                <a:tc>
                  <a:txBody>
                    <a:bodyPr/>
                    <a:lstStyle/>
                    <a:p>
                      <a:pPr algn="l" fontAlgn="ctr"/>
                      <a:r>
                        <a:rPr lang="en-GB" sz="800" b="0" i="0" u="none" strike="noStrike">
                          <a:solidFill>
                            <a:srgbClr val="000000"/>
                          </a:solidFill>
                          <a:effectLst/>
                          <a:latin typeface="Calibri" panose="020F0502020204030204" pitchFamily="34" charset="0"/>
                        </a:rPr>
                        <a:t>31/10/2016</a:t>
                      </a:r>
                    </a:p>
                  </a:txBody>
                  <a:tcPr marL="9525" marR="9525" marT="9525" marB="0" anchor="ctr">
                    <a:lnL>
                      <a:noFill/>
                    </a:lnL>
                    <a:lnR>
                      <a:noFill/>
                    </a:lnR>
                    <a:lnT>
                      <a:noFill/>
                    </a:lnT>
                    <a:lnB>
                      <a:noFill/>
                    </a:lnB>
                    <a:solidFill>
                      <a:srgbClr val="F2F2F2"/>
                    </a:solidFill>
                  </a:tcPr>
                </a:tc>
                <a:tc>
                  <a:txBody>
                    <a:bodyPr/>
                    <a:lstStyle/>
                    <a:p>
                      <a:pPr algn="l" fontAlgn="ctr"/>
                      <a:r>
                        <a:rPr lang="en-GB" sz="800" b="0" i="0" u="none" strike="noStrike">
                          <a:solidFill>
                            <a:srgbClr val="000000"/>
                          </a:solidFill>
                          <a:effectLst/>
                          <a:latin typeface="Calibri" panose="020F0502020204030204" pitchFamily="34" charset="0"/>
                        </a:rPr>
                        <a:t>Industrial Production Excl Construction</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Sep-16</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MoM %</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0.00</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0.12</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-0.53</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-0.08</a:t>
                      </a:r>
                    </a:p>
                  </a:txBody>
                  <a:tcPr marL="9525" marR="9525" marT="9525" marB="0" anchor="ctr">
                    <a:lnL>
                      <a:noFill/>
                    </a:lnL>
                    <a:lnR>
                      <a:noFill/>
                    </a:lnR>
                    <a:lnT>
                      <a:noFill/>
                    </a:lnT>
                    <a:lnB>
                      <a:noFill/>
                    </a:lnB>
                    <a:solidFill>
                      <a:srgbClr val="F2F2F2"/>
                    </a:solidFill>
                  </a:tcPr>
                </a:tc>
                <a:extLst>
                  <a:ext uri="{0D108BD9-81ED-4DB2-BD59-A6C34878D82A}">
                    <a16:rowId xmlns:a16="http://schemas.microsoft.com/office/drawing/2014/main" val="10014"/>
                  </a:ext>
                </a:extLst>
              </a:tr>
              <a:tr h="136030">
                <a:tc>
                  <a:txBody>
                    <a:bodyPr/>
                    <a:lstStyle/>
                    <a:p>
                      <a:pPr algn="l" fontAlgn="ctr"/>
                      <a:r>
                        <a:rPr lang="en-GB" sz="800" b="0" i="0" u="none" strike="noStrike">
                          <a:solidFill>
                            <a:srgbClr val="000000"/>
                          </a:solidFill>
                          <a:effectLst/>
                          <a:latin typeface="Calibri" panose="020F0502020204030204" pitchFamily="34" charset="0"/>
                        </a:rPr>
                        <a:t>28/10/2016</a:t>
                      </a:r>
                    </a:p>
                  </a:txBody>
                  <a:tcPr marL="9525" marR="9525" marT="9525" marB="0" anchor="ctr">
                    <a:lnL>
                      <a:noFill/>
                    </a:lnL>
                    <a:lnR>
                      <a:noFill/>
                    </a:lnR>
                    <a:lnT>
                      <a:noFill/>
                    </a:lnT>
                    <a:lnB>
                      <a:noFill/>
                    </a:lnB>
                    <a:noFill/>
                  </a:tcPr>
                </a:tc>
                <a:tc>
                  <a:txBody>
                    <a:bodyPr/>
                    <a:lstStyle/>
                    <a:p>
                      <a:pPr algn="l" fontAlgn="ctr"/>
                      <a:r>
                        <a:rPr lang="en-GB" sz="800" b="0" i="0" u="none" strike="noStrike">
                          <a:solidFill>
                            <a:srgbClr val="000000"/>
                          </a:solidFill>
                          <a:effectLst/>
                          <a:latin typeface="Calibri" panose="020F0502020204030204" pitchFamily="34" charset="0"/>
                        </a:rPr>
                        <a:t>Unemployment</a:t>
                      </a:r>
                    </a:p>
                  </a:txBody>
                  <a:tcPr marL="9525" marR="9525" marT="9525" marB="0" anchor="ctr">
                    <a:lnL>
                      <a:noFill/>
                    </a:lnL>
                    <a:lnR>
                      <a:noFill/>
                    </a:lnR>
                    <a:lnT>
                      <a:noFill/>
                    </a:lnT>
                    <a:lnB>
                      <a:noFill/>
                    </a:lnB>
                    <a:noFill/>
                  </a:tcPr>
                </a:tc>
                <a:tc>
                  <a:txBody>
                    <a:bodyPr/>
                    <a:lstStyle/>
                    <a:p>
                      <a:pPr algn="ctr" fontAlgn="ctr"/>
                      <a:r>
                        <a:rPr lang="en-GB" sz="800" b="0" i="0" u="none" strike="noStrike">
                          <a:solidFill>
                            <a:srgbClr val="000000"/>
                          </a:solidFill>
                          <a:effectLst/>
                          <a:latin typeface="Calibri" panose="020F0502020204030204" pitchFamily="34" charset="0"/>
                        </a:rPr>
                        <a:t>Sep-16</a:t>
                      </a:r>
                    </a:p>
                  </a:txBody>
                  <a:tcPr marL="9525" marR="9525" marT="9525" marB="0" anchor="ctr">
                    <a:lnL>
                      <a:noFill/>
                    </a:lnL>
                    <a:lnR>
                      <a:noFill/>
                    </a:lnR>
                    <a:lnT>
                      <a:noFill/>
                    </a:lnT>
                    <a:lnB>
                      <a:noFill/>
                    </a:lnB>
                    <a:noFill/>
                  </a:tcPr>
                </a:tc>
                <a:tc>
                  <a:txBody>
                    <a:bodyPr/>
                    <a:lstStyle/>
                    <a:p>
                      <a:pPr algn="ctr" fontAlgn="ctr"/>
                      <a:r>
                        <a:rPr lang="en-GB" sz="800" b="0" i="0" u="none" strike="noStrike">
                          <a:solidFill>
                            <a:srgbClr val="000000"/>
                          </a:solidFill>
                          <a:effectLst/>
                          <a:latin typeface="Calibri" panose="020F0502020204030204" pitchFamily="34" charset="0"/>
                        </a:rPr>
                        <a:t>Ten Thousands</a:t>
                      </a:r>
                    </a:p>
                  </a:txBody>
                  <a:tcPr marL="9525" marR="9525" marT="9525" marB="0" anchor="ctr">
                    <a:lnL>
                      <a:noFill/>
                    </a:lnL>
                    <a:lnR>
                      <a:noFill/>
                    </a:lnR>
                    <a:lnT>
                      <a:noFill/>
                    </a:lnT>
                    <a:lnB>
                      <a:noFill/>
                    </a:lnB>
                    <a:noFill/>
                  </a:tcPr>
                </a:tc>
                <a:tc>
                  <a:txBody>
                    <a:bodyPr/>
                    <a:lstStyle/>
                    <a:p>
                      <a:pPr algn="ctr" fontAlgn="ctr"/>
                      <a:r>
                        <a:rPr lang="en-GB" sz="800" b="0" i="0" u="none" strike="noStrike">
                          <a:solidFill>
                            <a:srgbClr val="000000"/>
                          </a:solidFill>
                          <a:effectLst/>
                          <a:latin typeface="Calibri" panose="020F0502020204030204" pitchFamily="34" charset="0"/>
                        </a:rPr>
                        <a:t>202.00</a:t>
                      </a:r>
                    </a:p>
                  </a:txBody>
                  <a:tcPr marL="9525" marR="9525" marT="9525" marB="0" anchor="ctr">
                    <a:lnL>
                      <a:noFill/>
                    </a:lnL>
                    <a:lnR>
                      <a:noFill/>
                    </a:lnR>
                    <a:lnT>
                      <a:noFill/>
                    </a:lnT>
                    <a:lnB>
                      <a:noFill/>
                    </a:lnB>
                    <a:noFill/>
                  </a:tcPr>
                </a:tc>
                <a:tc>
                  <a:txBody>
                    <a:bodyPr/>
                    <a:lstStyle/>
                    <a:p>
                      <a:pPr algn="ctr" fontAlgn="ctr"/>
                      <a:r>
                        <a:rPr lang="en-GB" sz="800" b="0" i="0" u="none" strike="noStrike">
                          <a:solidFill>
                            <a:srgbClr val="000000"/>
                          </a:solidFill>
                          <a:effectLst/>
                          <a:latin typeface="Calibri" panose="020F0502020204030204" pitchFamily="34" charset="0"/>
                        </a:rPr>
                        <a:t>207.89</a:t>
                      </a:r>
                    </a:p>
                  </a:txBody>
                  <a:tcPr marL="9525" marR="9525" marT="9525" marB="0" anchor="ctr">
                    <a:lnL>
                      <a:noFill/>
                    </a:lnL>
                    <a:lnR>
                      <a:noFill/>
                    </a:lnR>
                    <a:lnT>
                      <a:noFill/>
                    </a:lnT>
                    <a:lnB>
                      <a:noFill/>
                    </a:lnB>
                    <a:noFill/>
                  </a:tcPr>
                </a:tc>
                <a:tc>
                  <a:txBody>
                    <a:bodyPr/>
                    <a:lstStyle/>
                    <a:p>
                      <a:pPr algn="ctr" fontAlgn="ctr"/>
                      <a:r>
                        <a:rPr lang="en-GB" sz="800" b="0" i="0" u="none" strike="noStrike">
                          <a:solidFill>
                            <a:srgbClr val="000000"/>
                          </a:solidFill>
                          <a:effectLst/>
                          <a:latin typeface="Calibri" panose="020F0502020204030204" pitchFamily="34" charset="0"/>
                        </a:rPr>
                        <a:t>0.13</a:t>
                      </a:r>
                    </a:p>
                  </a:txBody>
                  <a:tcPr marL="9525" marR="9525" marT="9525" marB="0" anchor="ctr">
                    <a:lnL>
                      <a:noFill/>
                    </a:lnL>
                    <a:lnR>
                      <a:noFill/>
                    </a:lnR>
                    <a:lnT>
                      <a:noFill/>
                    </a:lnT>
                    <a:lnB>
                      <a:noFill/>
                    </a:lnB>
                    <a:noFill/>
                  </a:tcPr>
                </a:tc>
                <a:tc>
                  <a:txBody>
                    <a:bodyPr/>
                    <a:lstStyle/>
                    <a:p>
                      <a:pPr algn="ctr" fontAlgn="ctr"/>
                      <a:r>
                        <a:rPr lang="en-GB" sz="800" b="0" i="0" u="none" strike="noStrike">
                          <a:solidFill>
                            <a:srgbClr val="000000"/>
                          </a:solidFill>
                          <a:effectLst/>
                          <a:latin typeface="Calibri" panose="020F0502020204030204" pitchFamily="34" charset="0"/>
                        </a:rPr>
                        <a:t>0.02</a:t>
                      </a:r>
                    </a:p>
                  </a:txBody>
                  <a:tcPr marL="9525" marR="9525" marT="9525" marB="0" anchor="ctr">
                    <a:lnL>
                      <a:noFill/>
                    </a:lnL>
                    <a:lnR>
                      <a:noFill/>
                    </a:lnR>
                    <a:lnT>
                      <a:noFill/>
                    </a:lnT>
                    <a:lnB>
                      <a:noFill/>
                    </a:lnB>
                    <a:noFill/>
                  </a:tcPr>
                </a:tc>
                <a:extLst>
                  <a:ext uri="{0D108BD9-81ED-4DB2-BD59-A6C34878D82A}">
                    <a16:rowId xmlns:a16="http://schemas.microsoft.com/office/drawing/2014/main" val="120070900"/>
                  </a:ext>
                </a:extLst>
              </a:tr>
              <a:tr h="136030">
                <a:tc>
                  <a:txBody>
                    <a:bodyPr/>
                    <a:lstStyle/>
                    <a:p>
                      <a:pPr algn="l" fontAlgn="ctr"/>
                      <a:r>
                        <a:rPr lang="en-GB" sz="800" b="0" i="0" u="none" strike="noStrike">
                          <a:solidFill>
                            <a:srgbClr val="000000"/>
                          </a:solidFill>
                          <a:effectLst/>
                          <a:latin typeface="Calibri" panose="020F0502020204030204" pitchFamily="34" charset="0"/>
                        </a:rPr>
                        <a:t>26/10/2016</a:t>
                      </a:r>
                    </a:p>
                  </a:txBody>
                  <a:tcPr marL="9525" marR="9525" marT="9525" marB="0" anchor="ctr">
                    <a:lnL>
                      <a:noFill/>
                    </a:lnL>
                    <a:lnR>
                      <a:noFill/>
                    </a:lnR>
                    <a:lnT>
                      <a:noFill/>
                    </a:lnT>
                    <a:lnB>
                      <a:noFill/>
                    </a:lnB>
                    <a:solidFill>
                      <a:srgbClr val="F2F2F2"/>
                    </a:solidFill>
                  </a:tcPr>
                </a:tc>
                <a:tc>
                  <a:txBody>
                    <a:bodyPr/>
                    <a:lstStyle/>
                    <a:p>
                      <a:pPr algn="l" fontAlgn="ctr"/>
                      <a:r>
                        <a:rPr lang="en-GB" sz="800" b="0" i="0" u="none" strike="noStrike" dirty="0">
                          <a:solidFill>
                            <a:srgbClr val="000000"/>
                          </a:solidFill>
                          <a:effectLst/>
                          <a:latin typeface="Calibri" panose="020F0502020204030204" pitchFamily="34" charset="0"/>
                        </a:rPr>
                        <a:t>Small &amp; Medium Enterprises Survey</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Oct-16</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Index</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48.30</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48.31</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0.01</a:t>
                      </a:r>
                    </a:p>
                  </a:txBody>
                  <a:tcPr marL="9525" marR="9525" marT="9525" marB="0" anchor="ctr">
                    <a:lnL>
                      <a:noFill/>
                    </a:lnL>
                    <a:lnR>
                      <a:noFill/>
                    </a:lnR>
                    <a:lnT>
                      <a:noFill/>
                    </a:lnT>
                    <a:lnB>
                      <a:noFill/>
                    </a:lnB>
                    <a:solidFill>
                      <a:srgbClr val="F2F2F2"/>
                    </a:solidFill>
                  </a:tcPr>
                </a:tc>
                <a:tc>
                  <a:txBody>
                    <a:bodyPr/>
                    <a:lstStyle/>
                    <a:p>
                      <a:pPr algn="ctr" fontAlgn="ctr"/>
                      <a:r>
                        <a:rPr lang="en-GB" sz="800" b="0" i="0" u="none" strike="noStrike">
                          <a:solidFill>
                            <a:srgbClr val="000000"/>
                          </a:solidFill>
                          <a:effectLst/>
                          <a:latin typeface="Calibri" panose="020F0502020204030204" pitchFamily="34" charset="0"/>
                        </a:rPr>
                        <a:t>0.01</a:t>
                      </a:r>
                    </a:p>
                  </a:txBody>
                  <a:tcPr marL="9525" marR="9525" marT="9525" marB="0" anchor="ctr">
                    <a:lnL>
                      <a:noFill/>
                    </a:lnL>
                    <a:lnR>
                      <a:noFill/>
                    </a:lnR>
                    <a:lnT>
                      <a:noFill/>
                    </a:lnT>
                    <a:lnB>
                      <a:noFill/>
                    </a:lnB>
                    <a:solidFill>
                      <a:srgbClr val="F2F2F2"/>
                    </a:solidFill>
                  </a:tcPr>
                </a:tc>
                <a:extLst>
                  <a:ext uri="{0D108BD9-81ED-4DB2-BD59-A6C34878D82A}">
                    <a16:rowId xmlns:a16="http://schemas.microsoft.com/office/drawing/2014/main" val="1617854086"/>
                  </a:ext>
                </a:extLst>
              </a:tr>
              <a:tr h="136030">
                <a:tc>
                  <a:txBody>
                    <a:bodyPr/>
                    <a:lstStyle/>
                    <a:p>
                      <a:pPr algn="l" fontAlgn="ctr"/>
                      <a:r>
                        <a:rPr lang="en-GB" sz="800" b="0" i="0" u="none" strike="noStrike">
                          <a:solidFill>
                            <a:srgbClr val="000000"/>
                          </a:solidFill>
                          <a:effectLst/>
                          <a:latin typeface="Calibri" panose="020F0502020204030204" pitchFamily="34" charset="0"/>
                        </a:rPr>
                        <a:t>26/10/2016</a:t>
                      </a:r>
                    </a:p>
                  </a:txBody>
                  <a:tcPr marL="9525" marR="9525" marT="9525" marB="0" anchor="ctr">
                    <a:lnL>
                      <a:noFill/>
                    </a:lnL>
                    <a:lnR>
                      <a:noFill/>
                    </a:lnR>
                    <a:lnT>
                      <a:noFill/>
                    </a:lnT>
                    <a:lnB>
                      <a:noFill/>
                    </a:lnB>
                    <a:noFill/>
                  </a:tcPr>
                </a:tc>
                <a:tc>
                  <a:txBody>
                    <a:bodyPr/>
                    <a:lstStyle/>
                    <a:p>
                      <a:pPr algn="l" fontAlgn="ctr"/>
                      <a:r>
                        <a:rPr lang="en-GB" sz="800" b="0" i="0" u="none" strike="noStrike" dirty="0">
                          <a:solidFill>
                            <a:srgbClr val="000000"/>
                          </a:solidFill>
                          <a:effectLst/>
                          <a:latin typeface="Calibri" panose="020F0502020204030204" pitchFamily="34" charset="0"/>
                        </a:rPr>
                        <a:t>Small &amp; Medium </a:t>
                      </a:r>
                      <a:r>
                        <a:rPr lang="en-GB" sz="800" b="0" i="0" u="none" strike="noStrike" dirty="0" err="1">
                          <a:solidFill>
                            <a:srgbClr val="000000"/>
                          </a:solidFill>
                          <a:effectLst/>
                          <a:latin typeface="Calibri" panose="020F0502020204030204" pitchFamily="34" charset="0"/>
                        </a:rPr>
                        <a:t>Enterp</a:t>
                      </a:r>
                      <a:r>
                        <a:rPr lang="en-GB" sz="800" b="0" i="0" u="none" strike="noStrike" dirty="0">
                          <a:solidFill>
                            <a:srgbClr val="000000"/>
                          </a:solidFill>
                          <a:effectLst/>
                          <a:latin typeface="Calibri" panose="020F0502020204030204" pitchFamily="34" charset="0"/>
                        </a:rPr>
                        <a:t>. Survey: Manuf.</a:t>
                      </a:r>
                    </a:p>
                  </a:txBody>
                  <a:tcPr marL="9525" marR="9525" marT="9525" marB="0" anchor="ctr">
                    <a:lnL>
                      <a:noFill/>
                    </a:lnL>
                    <a:lnR>
                      <a:noFill/>
                    </a:lnR>
                    <a:lnT>
                      <a:noFill/>
                    </a:lnT>
                    <a:lnB>
                      <a:noFill/>
                    </a:lnB>
                    <a:noFill/>
                  </a:tcPr>
                </a:tc>
                <a:tc>
                  <a:txBody>
                    <a:bodyPr/>
                    <a:lstStyle/>
                    <a:p>
                      <a:pPr algn="ctr" fontAlgn="ctr"/>
                      <a:r>
                        <a:rPr lang="en-GB" sz="800" b="0" i="0" u="none" strike="noStrike">
                          <a:solidFill>
                            <a:srgbClr val="000000"/>
                          </a:solidFill>
                          <a:effectLst/>
                          <a:latin typeface="Calibri" panose="020F0502020204030204" pitchFamily="34" charset="0"/>
                        </a:rPr>
                        <a:t>Nov-16</a:t>
                      </a:r>
                    </a:p>
                  </a:txBody>
                  <a:tcPr marL="9525" marR="9525" marT="9525" marB="0" anchor="ctr">
                    <a:lnL>
                      <a:noFill/>
                    </a:lnL>
                    <a:lnR>
                      <a:noFill/>
                    </a:lnR>
                    <a:lnT>
                      <a:noFill/>
                    </a:lnT>
                    <a:lnB>
                      <a:noFill/>
                    </a:lnB>
                    <a:noFill/>
                  </a:tcPr>
                </a:tc>
                <a:tc>
                  <a:txBody>
                    <a:bodyPr/>
                    <a:lstStyle/>
                    <a:p>
                      <a:pPr algn="ctr" fontAlgn="ctr"/>
                      <a:r>
                        <a:rPr lang="en-GB" sz="800" b="0" i="0" u="none" strike="noStrike">
                          <a:solidFill>
                            <a:srgbClr val="000000"/>
                          </a:solidFill>
                          <a:effectLst/>
                          <a:latin typeface="Calibri" panose="020F0502020204030204" pitchFamily="34" charset="0"/>
                        </a:rPr>
                        <a:t>Index</a:t>
                      </a:r>
                    </a:p>
                  </a:txBody>
                  <a:tcPr marL="9525" marR="9525" marT="9525" marB="0" anchor="ctr">
                    <a:lnL>
                      <a:noFill/>
                    </a:lnL>
                    <a:lnR>
                      <a:noFill/>
                    </a:lnR>
                    <a:lnT>
                      <a:noFill/>
                    </a:lnT>
                    <a:lnB>
                      <a:noFill/>
                    </a:lnB>
                    <a:noFill/>
                  </a:tcPr>
                </a:tc>
                <a:tc>
                  <a:txBody>
                    <a:bodyPr/>
                    <a:lstStyle/>
                    <a:p>
                      <a:pPr algn="ctr" fontAlgn="ctr"/>
                      <a:r>
                        <a:rPr lang="en-GB" sz="800" b="0" i="0" u="none" strike="noStrike">
                          <a:solidFill>
                            <a:srgbClr val="000000"/>
                          </a:solidFill>
                          <a:effectLst/>
                          <a:latin typeface="Calibri" panose="020F0502020204030204" pitchFamily="34" charset="0"/>
                        </a:rPr>
                        <a:t>47.20</a:t>
                      </a:r>
                    </a:p>
                  </a:txBody>
                  <a:tcPr marL="9525" marR="9525" marT="9525" marB="0" anchor="ctr">
                    <a:lnL>
                      <a:noFill/>
                    </a:lnL>
                    <a:lnR>
                      <a:noFill/>
                    </a:lnR>
                    <a:lnT>
                      <a:noFill/>
                    </a:lnT>
                    <a:lnB>
                      <a:noFill/>
                    </a:lnB>
                    <a:noFill/>
                  </a:tcPr>
                </a:tc>
                <a:tc>
                  <a:txBody>
                    <a:bodyPr/>
                    <a:lstStyle/>
                    <a:p>
                      <a:pPr algn="ctr" fontAlgn="ctr"/>
                      <a:r>
                        <a:rPr lang="en-GB" sz="800" b="0" i="0" u="none" strike="noStrike">
                          <a:solidFill>
                            <a:srgbClr val="000000"/>
                          </a:solidFill>
                          <a:effectLst/>
                          <a:latin typeface="Calibri" panose="020F0502020204030204" pitchFamily="34" charset="0"/>
                        </a:rPr>
                        <a:t>47.82</a:t>
                      </a:r>
                    </a:p>
                  </a:txBody>
                  <a:tcPr marL="9525" marR="9525" marT="9525" marB="0" anchor="ctr">
                    <a:lnL>
                      <a:noFill/>
                    </a:lnL>
                    <a:lnR>
                      <a:noFill/>
                    </a:lnR>
                    <a:lnT>
                      <a:noFill/>
                    </a:lnT>
                    <a:lnB>
                      <a:noFill/>
                    </a:lnB>
                    <a:noFill/>
                  </a:tcPr>
                </a:tc>
                <a:tc>
                  <a:txBody>
                    <a:bodyPr/>
                    <a:lstStyle/>
                    <a:p>
                      <a:pPr algn="ctr" fontAlgn="ctr"/>
                      <a:r>
                        <a:rPr lang="en-GB" sz="800" b="0" i="0" u="none" strike="noStrike">
                          <a:solidFill>
                            <a:srgbClr val="000000"/>
                          </a:solidFill>
                          <a:effectLst/>
                          <a:latin typeface="Calibri" panose="020F0502020204030204" pitchFamily="34" charset="0"/>
                        </a:rPr>
                        <a:t>-0.89</a:t>
                      </a:r>
                    </a:p>
                  </a:txBody>
                  <a:tcPr marL="9525" marR="9525" marT="9525" marB="0" anchor="ctr">
                    <a:lnL>
                      <a:noFill/>
                    </a:lnL>
                    <a:lnR>
                      <a:noFill/>
                    </a:lnR>
                    <a:lnT>
                      <a:noFill/>
                    </a:lnT>
                    <a:lnB>
                      <a:noFill/>
                    </a:lnB>
                    <a:noFill/>
                  </a:tcPr>
                </a:tc>
                <a:tc>
                  <a:txBody>
                    <a:bodyPr/>
                    <a:lstStyle/>
                    <a:p>
                      <a:pPr algn="ctr" fontAlgn="ctr"/>
                      <a:r>
                        <a:rPr lang="en-GB" sz="800" b="0" i="0" u="none" strike="noStrike">
                          <a:solidFill>
                            <a:srgbClr val="000000"/>
                          </a:solidFill>
                          <a:effectLst/>
                          <a:latin typeface="Calibri" panose="020F0502020204030204" pitchFamily="34" charset="0"/>
                        </a:rPr>
                        <a:t>-1.67</a:t>
                      </a:r>
                    </a:p>
                  </a:txBody>
                  <a:tcPr marL="9525" marR="9525" marT="9525" marB="0" anchor="ctr">
                    <a:lnL>
                      <a:noFill/>
                    </a:lnL>
                    <a:lnR>
                      <a:noFill/>
                    </a:lnR>
                    <a:lnT>
                      <a:noFill/>
                    </a:lnT>
                    <a:lnB>
                      <a:noFill/>
                    </a:lnB>
                    <a:noFill/>
                  </a:tcPr>
                </a:tc>
                <a:extLst>
                  <a:ext uri="{0D108BD9-81ED-4DB2-BD59-A6C34878D82A}">
                    <a16:rowId xmlns:a16="http://schemas.microsoft.com/office/drawing/2014/main" val="3075215943"/>
                  </a:ext>
                </a:extLst>
              </a:tr>
              <a:tr h="136030">
                <a:tc>
                  <a:txBody>
                    <a:bodyPr/>
                    <a:lstStyle/>
                    <a:p>
                      <a:pPr algn="l" fontAlgn="ctr"/>
                      <a:r>
                        <a:rPr lang="en-GB" sz="800" b="0" i="0" u="none" strike="noStrike">
                          <a:solidFill>
                            <a:srgbClr val="000000"/>
                          </a:solidFill>
                          <a:effectLst/>
                          <a:latin typeface="Calibri" panose="020F0502020204030204" pitchFamily="34" charset="0"/>
                        </a:rPr>
                        <a:t>26/10/2016</a:t>
                      </a:r>
                    </a:p>
                  </a:txBody>
                  <a:tcPr marL="9525" marR="9525" marT="9525" marB="0" anchor="ctr">
                    <a:lnL>
                      <a:noFill/>
                    </a:lnL>
                    <a:lnR>
                      <a:noFill/>
                    </a:lnR>
                    <a:lnT>
                      <a:noFill/>
                    </a:lnT>
                    <a:lnB>
                      <a:noFill/>
                    </a:lnB>
                    <a:solidFill>
                      <a:schemeClr val="bg1">
                        <a:lumMod val="95000"/>
                      </a:schemeClr>
                    </a:solidFill>
                  </a:tcPr>
                </a:tc>
                <a:tc>
                  <a:txBody>
                    <a:bodyPr/>
                    <a:lstStyle/>
                    <a:p>
                      <a:pPr algn="l" fontAlgn="ctr"/>
                      <a:r>
                        <a:rPr lang="en-GB" sz="800" b="0" i="0" u="none" strike="noStrike" dirty="0">
                          <a:solidFill>
                            <a:srgbClr val="000000"/>
                          </a:solidFill>
                          <a:effectLst/>
                          <a:latin typeface="Calibri" panose="020F0502020204030204" pitchFamily="34" charset="0"/>
                        </a:rPr>
                        <a:t>Small &amp; Medium </a:t>
                      </a:r>
                      <a:r>
                        <a:rPr lang="en-GB" sz="800" b="0" i="0" u="none" strike="noStrike" dirty="0" err="1">
                          <a:solidFill>
                            <a:srgbClr val="000000"/>
                          </a:solidFill>
                          <a:effectLst/>
                          <a:latin typeface="Calibri" panose="020F0502020204030204" pitchFamily="34" charset="0"/>
                        </a:rPr>
                        <a:t>Enterp</a:t>
                      </a:r>
                      <a:r>
                        <a:rPr lang="en-GB" sz="800" b="0" i="0" u="none" strike="noStrike" dirty="0">
                          <a:solidFill>
                            <a:srgbClr val="000000"/>
                          </a:solidFill>
                          <a:effectLst/>
                          <a:latin typeface="Calibri" panose="020F0502020204030204" pitchFamily="34" charset="0"/>
                        </a:rPr>
                        <a:t>. Survey: Services</a:t>
                      </a:r>
                    </a:p>
                  </a:txBody>
                  <a:tcPr marL="9525" marR="9525" marT="9525" marB="0" anchor="ctr">
                    <a:lnL>
                      <a:noFill/>
                    </a:lnL>
                    <a:lnR>
                      <a:noFill/>
                    </a:lnR>
                    <a:lnT>
                      <a:noFill/>
                    </a:lnT>
                    <a:lnB>
                      <a:noFill/>
                    </a:lnB>
                    <a:solidFill>
                      <a:schemeClr val="bg1">
                        <a:lumMod val="95000"/>
                      </a:schemeClr>
                    </a:solidFill>
                  </a:tcPr>
                </a:tc>
                <a:tc>
                  <a:txBody>
                    <a:bodyPr/>
                    <a:lstStyle/>
                    <a:p>
                      <a:pPr algn="ctr" fontAlgn="ctr"/>
                      <a:r>
                        <a:rPr lang="en-GB" sz="800" b="0" i="0" u="none" strike="noStrike">
                          <a:solidFill>
                            <a:srgbClr val="000000"/>
                          </a:solidFill>
                          <a:effectLst/>
                          <a:latin typeface="Calibri" panose="020F0502020204030204" pitchFamily="34" charset="0"/>
                        </a:rPr>
                        <a:t>Nov-16</a:t>
                      </a:r>
                    </a:p>
                  </a:txBody>
                  <a:tcPr marL="9525" marR="9525" marT="9525" marB="0" anchor="ctr">
                    <a:lnL>
                      <a:noFill/>
                    </a:lnL>
                    <a:lnR>
                      <a:noFill/>
                    </a:lnR>
                    <a:lnT>
                      <a:noFill/>
                    </a:lnT>
                    <a:lnB>
                      <a:noFill/>
                    </a:lnB>
                    <a:solidFill>
                      <a:schemeClr val="bg1">
                        <a:lumMod val="95000"/>
                      </a:schemeClr>
                    </a:solidFill>
                  </a:tcPr>
                </a:tc>
                <a:tc>
                  <a:txBody>
                    <a:bodyPr/>
                    <a:lstStyle/>
                    <a:p>
                      <a:pPr algn="ctr" fontAlgn="ctr"/>
                      <a:r>
                        <a:rPr lang="en-GB" sz="800" b="0" i="0" u="none" strike="noStrike">
                          <a:solidFill>
                            <a:srgbClr val="000000"/>
                          </a:solidFill>
                          <a:effectLst/>
                          <a:latin typeface="Calibri" panose="020F0502020204030204" pitchFamily="34" charset="0"/>
                        </a:rPr>
                        <a:t>Index</a:t>
                      </a:r>
                    </a:p>
                  </a:txBody>
                  <a:tcPr marL="9525" marR="9525" marT="9525" marB="0" anchor="ctr">
                    <a:lnL>
                      <a:noFill/>
                    </a:lnL>
                    <a:lnR>
                      <a:noFill/>
                    </a:lnR>
                    <a:lnT>
                      <a:noFill/>
                    </a:lnT>
                    <a:lnB>
                      <a:noFill/>
                    </a:lnB>
                    <a:solidFill>
                      <a:schemeClr val="bg1">
                        <a:lumMod val="95000"/>
                      </a:schemeClr>
                    </a:solidFill>
                  </a:tcPr>
                </a:tc>
                <a:tc>
                  <a:txBody>
                    <a:bodyPr/>
                    <a:lstStyle/>
                    <a:p>
                      <a:pPr algn="ctr" fontAlgn="ctr"/>
                      <a:r>
                        <a:rPr lang="en-GB" sz="800" b="0" i="0" u="none" strike="noStrike">
                          <a:solidFill>
                            <a:srgbClr val="000000"/>
                          </a:solidFill>
                          <a:effectLst/>
                          <a:latin typeface="Calibri" panose="020F0502020204030204" pitchFamily="34" charset="0"/>
                        </a:rPr>
                        <a:t>49.50</a:t>
                      </a:r>
                    </a:p>
                  </a:txBody>
                  <a:tcPr marL="9525" marR="9525" marT="9525" marB="0" anchor="ctr">
                    <a:lnL>
                      <a:noFill/>
                    </a:lnL>
                    <a:lnR>
                      <a:noFill/>
                    </a:lnR>
                    <a:lnT>
                      <a:noFill/>
                    </a:lnT>
                    <a:lnB>
                      <a:noFill/>
                    </a:lnB>
                    <a:solidFill>
                      <a:schemeClr val="bg1">
                        <a:lumMod val="95000"/>
                      </a:schemeClr>
                    </a:solidFill>
                  </a:tcPr>
                </a:tc>
                <a:tc>
                  <a:txBody>
                    <a:bodyPr/>
                    <a:lstStyle/>
                    <a:p>
                      <a:pPr algn="ctr" fontAlgn="ctr"/>
                      <a:r>
                        <a:rPr lang="en-GB" sz="800" b="0" i="0" u="none" strike="noStrike">
                          <a:solidFill>
                            <a:srgbClr val="000000"/>
                          </a:solidFill>
                          <a:effectLst/>
                          <a:latin typeface="Calibri" panose="020F0502020204030204" pitchFamily="34" charset="0"/>
                        </a:rPr>
                        <a:t>49.33</a:t>
                      </a:r>
                    </a:p>
                  </a:txBody>
                  <a:tcPr marL="9525" marR="9525" marT="9525" marB="0" anchor="ctr">
                    <a:lnL>
                      <a:noFill/>
                    </a:lnL>
                    <a:lnR>
                      <a:noFill/>
                    </a:lnR>
                    <a:lnT>
                      <a:noFill/>
                    </a:lnT>
                    <a:lnB>
                      <a:noFill/>
                    </a:lnB>
                    <a:solidFill>
                      <a:schemeClr val="bg1">
                        <a:lumMod val="95000"/>
                      </a:schemeClr>
                    </a:solidFill>
                  </a:tcPr>
                </a:tc>
                <a:tc>
                  <a:txBody>
                    <a:bodyPr/>
                    <a:lstStyle/>
                    <a:p>
                      <a:pPr algn="ctr" fontAlgn="ctr"/>
                      <a:r>
                        <a:rPr lang="en-GB" sz="800" b="0" i="0" u="none" strike="noStrike">
                          <a:solidFill>
                            <a:srgbClr val="000000"/>
                          </a:solidFill>
                          <a:effectLst/>
                          <a:latin typeface="Calibri" panose="020F0502020204030204" pitchFamily="34" charset="0"/>
                        </a:rPr>
                        <a:t>0.09</a:t>
                      </a:r>
                    </a:p>
                  </a:txBody>
                  <a:tcPr marL="9525" marR="9525" marT="9525" marB="0" anchor="ctr">
                    <a:lnL>
                      <a:noFill/>
                    </a:lnL>
                    <a:lnR>
                      <a:noFill/>
                    </a:lnR>
                    <a:lnT>
                      <a:noFill/>
                    </a:lnT>
                    <a:lnB>
                      <a:noFill/>
                    </a:lnB>
                    <a:solidFill>
                      <a:schemeClr val="bg1">
                        <a:lumMod val="95000"/>
                      </a:schemeClr>
                    </a:solidFill>
                  </a:tcPr>
                </a:tc>
                <a:tc>
                  <a:txBody>
                    <a:bodyPr/>
                    <a:lstStyle/>
                    <a:p>
                      <a:pPr algn="ctr" fontAlgn="ctr"/>
                      <a:r>
                        <a:rPr lang="en-GB" sz="800" b="0" i="0" u="none" strike="noStrike">
                          <a:solidFill>
                            <a:srgbClr val="000000"/>
                          </a:solidFill>
                          <a:effectLst/>
                          <a:latin typeface="Calibri" panose="020F0502020204030204" pitchFamily="34" charset="0"/>
                        </a:rPr>
                        <a:t>0.03</a:t>
                      </a:r>
                    </a:p>
                  </a:txBody>
                  <a:tcPr marL="9525" marR="9525" marT="9525" marB="0" anchor="ctr">
                    <a:lnL>
                      <a:noFill/>
                    </a:lnL>
                    <a:lnR>
                      <a:noFill/>
                    </a:lnR>
                    <a:lnT>
                      <a:noFill/>
                    </a:lnT>
                    <a:lnB>
                      <a:noFill/>
                    </a:lnB>
                    <a:solidFill>
                      <a:schemeClr val="bg1">
                        <a:lumMod val="95000"/>
                      </a:schemeClr>
                    </a:solidFill>
                  </a:tcPr>
                </a:tc>
                <a:extLst>
                  <a:ext uri="{0D108BD9-81ED-4DB2-BD59-A6C34878D82A}">
                    <a16:rowId xmlns:a16="http://schemas.microsoft.com/office/drawing/2014/main" val="4223036112"/>
                  </a:ext>
                </a:extLst>
              </a:tr>
              <a:tr h="115102">
                <a:tc>
                  <a:txBody>
                    <a:bodyPr/>
                    <a:lstStyle/>
                    <a:p>
                      <a:pPr algn="l" fontAlgn="b"/>
                      <a:endParaRPr lang="en-GB" sz="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GB" sz="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GB" sz="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GB" sz="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GB" sz="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endParaRPr lang="en-GB" sz="8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GB" sz="800" b="1" i="0" u="none" strike="noStrike">
                          <a:solidFill>
                            <a:srgbClr val="000000"/>
                          </a:solidFill>
                          <a:effectLst/>
                          <a:latin typeface="Calibri" panose="020F0502020204030204" pitchFamily="34" charset="0"/>
                        </a:rPr>
                        <a:t>-4.90</a:t>
                      </a:r>
                    </a:p>
                  </a:txBody>
                  <a:tcPr marL="9525" marR="9525" marT="9525" marB="0" anchor="b">
                    <a:lnL>
                      <a:noFill/>
                    </a:lnL>
                    <a:lnR>
                      <a:noFill/>
                    </a:lnR>
                    <a:lnT>
                      <a:noFill/>
                    </a:lnT>
                    <a:lnB>
                      <a:noFill/>
                    </a:lnB>
                    <a:solidFill>
                      <a:srgbClr val="BFBFBF"/>
                    </a:solidFill>
                  </a:tcPr>
                </a:tc>
                <a:tc>
                  <a:txBody>
                    <a:bodyPr/>
                    <a:lstStyle/>
                    <a:p>
                      <a:pPr algn="ctr" fontAlgn="b"/>
                      <a:r>
                        <a:rPr lang="en-GB" sz="800" b="1" i="0" u="none" strike="noStrike" dirty="0">
                          <a:solidFill>
                            <a:srgbClr val="000000"/>
                          </a:solidFill>
                          <a:effectLst/>
                          <a:latin typeface="Calibri" panose="020F0502020204030204" pitchFamily="34" charset="0"/>
                        </a:rPr>
                        <a:t>-1.99</a:t>
                      </a:r>
                    </a:p>
                  </a:txBody>
                  <a:tcPr marL="9525" marR="9525" marT="9525" marB="0" anchor="b">
                    <a:lnL>
                      <a:noFill/>
                    </a:lnL>
                    <a:lnR>
                      <a:noFill/>
                    </a:lnR>
                    <a:lnT>
                      <a:noFill/>
                    </a:lnT>
                    <a:lnB>
                      <a:noFill/>
                    </a:lnB>
                    <a:solidFill>
                      <a:srgbClr val="BFBFBF"/>
                    </a:solidFill>
                  </a:tcPr>
                </a:tc>
                <a:extLst>
                  <a:ext uri="{0D108BD9-81ED-4DB2-BD59-A6C34878D82A}">
                    <a16:rowId xmlns:a16="http://schemas.microsoft.com/office/drawing/2014/main" val="10020"/>
                  </a:ext>
                </a:extLst>
              </a:tr>
              <a:tr h="115102">
                <a:tc>
                  <a:txBody>
                    <a:bodyPr/>
                    <a:lstStyle/>
                    <a:p>
                      <a:pPr algn="l"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gridSpan="6">
                  <a:txBody>
                    <a:bodyPr/>
                    <a:lstStyle/>
                    <a:p>
                      <a:pPr algn="r" fontAlgn="ctr"/>
                      <a:r>
                        <a:rPr lang="en-US" sz="800" b="0" i="1" u="none" strike="noStrike" dirty="0">
                          <a:solidFill>
                            <a:srgbClr val="000000"/>
                          </a:solidFill>
                          <a:effectLst/>
                          <a:latin typeface="Calibri"/>
                        </a:rPr>
                        <a:t>Note: </a:t>
                      </a:r>
                      <a:r>
                        <a:rPr lang="en-US" sz="800" b="0" i="0" u="none" strike="noStrike" dirty="0">
                          <a:solidFill>
                            <a:srgbClr val="000000"/>
                          </a:solidFill>
                          <a:effectLst/>
                          <a:latin typeface="Calibri"/>
                        </a:rPr>
                        <a:t>Released values are expressed in Model Units</a:t>
                      </a:r>
                      <a:endParaRPr lang="en-US" sz="800" b="0" i="1" u="none" strike="noStrike" dirty="0">
                        <a:solidFill>
                          <a:srgbClr val="000000"/>
                        </a:solidFill>
                        <a:effectLst/>
                        <a:latin typeface="Calibri"/>
                      </a:endParaRPr>
                    </a:p>
                  </a:txBody>
                  <a:tcPr marL="12444" marR="12444" marT="12444"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21"/>
                  </a:ext>
                </a:extLst>
              </a:tr>
              <a:tr h="115102">
                <a:tc>
                  <a:txBody>
                    <a:bodyPr/>
                    <a:lstStyle/>
                    <a:p>
                      <a:pPr algn="l"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a:endParaRPr>
                    </a:p>
                  </a:txBody>
                  <a:tcPr marL="12444" marR="12444" marT="12444" marB="0" anchor="b">
                    <a:lnL>
                      <a:noFill/>
                    </a:lnL>
                    <a:lnR>
                      <a:noFill/>
                    </a:lnR>
                    <a:lnT>
                      <a:noFill/>
                    </a:lnT>
                    <a:lnB>
                      <a:noFill/>
                    </a:lnB>
                  </a:tcPr>
                </a:tc>
                <a:tc gridSpan="6">
                  <a:txBody>
                    <a:bodyPr/>
                    <a:lstStyle/>
                    <a:p>
                      <a:pPr algn="r" fontAlgn="ctr"/>
                      <a:r>
                        <a:rPr lang="en-US" sz="800" b="0" i="1" u="none" strike="noStrike" dirty="0">
                          <a:solidFill>
                            <a:srgbClr val="000000"/>
                          </a:solidFill>
                          <a:effectLst/>
                          <a:latin typeface="Calibri"/>
                        </a:rPr>
                        <a:t>Source:</a:t>
                      </a:r>
                      <a:r>
                        <a:rPr lang="en-US" sz="800" b="0" i="0" u="none" strike="noStrike" dirty="0">
                          <a:solidFill>
                            <a:srgbClr val="000000"/>
                          </a:solidFill>
                          <a:effectLst/>
                          <a:latin typeface="Calibri"/>
                        </a:rPr>
                        <a:t> Now-Casting Economics Ltd and Official Data Sources</a:t>
                      </a:r>
                      <a:endParaRPr lang="en-US" sz="800" b="0" i="1" u="none" strike="noStrike" dirty="0">
                        <a:solidFill>
                          <a:srgbClr val="000000"/>
                        </a:solidFill>
                        <a:effectLst/>
                        <a:latin typeface="Calibri"/>
                      </a:endParaRPr>
                    </a:p>
                  </a:txBody>
                  <a:tcPr marL="12444" marR="12444" marT="12444"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22"/>
                  </a:ext>
                </a:extLst>
              </a:tr>
            </a:tbl>
          </a:graphicData>
        </a:graphic>
      </p:graphicFrame>
      <p:graphicFrame>
        <p:nvGraphicFramePr>
          <p:cNvPr id="8" name="Chart 7">
            <a:extLst>
              <a:ext uri="{FF2B5EF4-FFF2-40B4-BE49-F238E27FC236}">
                <a16:creationId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2189823523"/>
              </p:ext>
            </p:extLst>
          </p:nvPr>
        </p:nvGraphicFramePr>
        <p:xfrm>
          <a:off x="3477136" y="3480100"/>
          <a:ext cx="3118859" cy="18866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979910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555649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Header p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11180</TotalTime>
  <Words>418</Words>
  <Application>Microsoft Office PowerPoint</Application>
  <PresentationFormat>On-screen Show (4:3)</PresentationFormat>
  <Paragraphs>174</Paragraphs>
  <Slides>2</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vt:i4>
      </vt:variant>
    </vt:vector>
  </HeadingPairs>
  <TitlesOfParts>
    <vt:vector size="8" baseType="lpstr">
      <vt:lpstr>Arial</vt:lpstr>
      <vt:lpstr>Calibri</vt:lpstr>
      <vt:lpstr>Times New Roman</vt:lpstr>
      <vt:lpstr>Custom Design</vt:lpstr>
      <vt:lpstr>Office Theme</vt:lpstr>
      <vt:lpstr>Header page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Jasper McMahon</dc:creator>
  <cp:lastModifiedBy>daniela</cp:lastModifiedBy>
  <cp:revision>1376</cp:revision>
  <cp:lastPrinted>2015-02-04T09:57:57Z</cp:lastPrinted>
  <dcterms:created xsi:type="dcterms:W3CDTF">2014-08-29T14:29:41Z</dcterms:created>
  <dcterms:modified xsi:type="dcterms:W3CDTF">2016-11-14T11:09:25Z</dcterms:modified>
</cp:coreProperties>
</file>