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48" r:id="rId2"/>
    <p:sldMasterId id="2147483660" r:id="rId3"/>
  </p:sldMasterIdLst>
  <p:notesMasterIdLst>
    <p:notesMasterId r:id="rId6"/>
  </p:notesMasterIdLst>
  <p:handoutMasterIdLst>
    <p:handoutMasterId r:id="rId7"/>
  </p:handoutMasterIdLst>
  <p:sldIdLst>
    <p:sldId id="313" r:id="rId4"/>
    <p:sldId id="297" r:id="rId5"/>
  </p:sldIdLst>
  <p:sldSz cx="6858000" cy="9144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008080"/>
    <a:srgbClr val="FF00FF"/>
    <a:srgbClr val="800000"/>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47" autoAdjust="0"/>
    <p:restoredTop sz="50000" autoAdjust="0"/>
  </p:normalViewPr>
  <p:slideViewPr>
    <p:cSldViewPr snapToGrid="0">
      <p:cViewPr>
        <p:scale>
          <a:sx n="112" d="100"/>
          <a:sy n="112" d="100"/>
        </p:scale>
        <p:origin x="912" y="-1320"/>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handoutMaster" Target="handoutMasters/handout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aniela\Downloads\China%20NCI%20templat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spPr>
            <a:ln w="9525">
              <a:solidFill>
                <a:schemeClr val="tx1"/>
              </a:solidFill>
            </a:ln>
            <a:effectLst/>
          </c:spPr>
          <c:marker>
            <c:symbol val="circle"/>
            <c:size val="5"/>
            <c:spPr>
              <a:solidFill>
                <a:schemeClr val="tx1"/>
              </a:solidFill>
              <a:ln>
                <a:noFill/>
              </a:ln>
              <a:effectLst/>
            </c:spPr>
          </c:marker>
          <c:dPt>
            <c:idx val="22"/>
            <c:marker>
              <c:spPr>
                <a:solidFill>
                  <a:srgbClr val="FF0000"/>
                </a:solidFill>
                <a:ln>
                  <a:noFill/>
                </a:ln>
                <a:effectLst/>
              </c:spPr>
            </c:marker>
            <c:bubble3D val="0"/>
            <c:extLst>
              <c:ext xmlns:c16="http://schemas.microsoft.com/office/drawing/2014/chart" uri="{C3380CC4-5D6E-409C-BE32-E72D297353CC}">
                <c16:uniqueId val="{00000000-5AB5-4A45-AD87-0F71AF070003}"/>
              </c:ext>
            </c:extLst>
          </c:dPt>
          <c:dPt>
            <c:idx val="23"/>
            <c:marker>
              <c:spPr>
                <a:solidFill>
                  <a:srgbClr val="FF0000"/>
                </a:solidFill>
                <a:ln>
                  <a:noFill/>
                </a:ln>
                <a:effectLst/>
              </c:spPr>
            </c:marker>
            <c:bubble3D val="0"/>
            <c:extLst>
              <c:ext xmlns:c16="http://schemas.microsoft.com/office/drawing/2014/chart" uri="{C3380CC4-5D6E-409C-BE32-E72D297353CC}">
                <c16:uniqueId val="{00000001-5AB5-4A45-AD87-0F71AF070003}"/>
              </c:ext>
            </c:extLst>
          </c:dPt>
          <c:cat>
            <c:numRef>
              <c:f>'[China NCI templates.xlsx]Chart'!$A$7:$A$30</c:f>
              <c:numCache>
                <c:formatCode>mmm\-yy</c:formatCode>
                <c:ptCount val="24"/>
                <c:pt idx="0">
                  <c:v>41974</c:v>
                </c:pt>
                <c:pt idx="1">
                  <c:v>42005</c:v>
                </c:pt>
                <c:pt idx="2">
                  <c:v>42036</c:v>
                </c:pt>
                <c:pt idx="3">
                  <c:v>42064</c:v>
                </c:pt>
                <c:pt idx="4">
                  <c:v>42095</c:v>
                </c:pt>
                <c:pt idx="5">
                  <c:v>42125</c:v>
                </c:pt>
                <c:pt idx="6">
                  <c:v>42156</c:v>
                </c:pt>
                <c:pt idx="7">
                  <c:v>42186</c:v>
                </c:pt>
                <c:pt idx="8">
                  <c:v>42217</c:v>
                </c:pt>
                <c:pt idx="9">
                  <c:v>42248</c:v>
                </c:pt>
                <c:pt idx="10">
                  <c:v>42278</c:v>
                </c:pt>
                <c:pt idx="11">
                  <c:v>42309</c:v>
                </c:pt>
                <c:pt idx="12">
                  <c:v>42339</c:v>
                </c:pt>
                <c:pt idx="13">
                  <c:v>42370</c:v>
                </c:pt>
                <c:pt idx="14">
                  <c:v>42401</c:v>
                </c:pt>
                <c:pt idx="15">
                  <c:v>42430</c:v>
                </c:pt>
                <c:pt idx="16">
                  <c:v>42461</c:v>
                </c:pt>
                <c:pt idx="17">
                  <c:v>42491</c:v>
                </c:pt>
                <c:pt idx="18">
                  <c:v>42522</c:v>
                </c:pt>
                <c:pt idx="19">
                  <c:v>42552</c:v>
                </c:pt>
                <c:pt idx="20">
                  <c:v>42583</c:v>
                </c:pt>
                <c:pt idx="21">
                  <c:v>42614</c:v>
                </c:pt>
                <c:pt idx="22">
                  <c:v>42644</c:v>
                </c:pt>
                <c:pt idx="23">
                  <c:v>42675</c:v>
                </c:pt>
              </c:numCache>
            </c:numRef>
          </c:cat>
          <c:val>
            <c:numRef>
              <c:f>'[China NCI templates.xlsx]Chart'!$B$7:$B$30</c:f>
              <c:numCache>
                <c:formatCode>General</c:formatCode>
                <c:ptCount val="24"/>
                <c:pt idx="0">
                  <c:v>66.432000000000002</c:v>
                </c:pt>
                <c:pt idx="1">
                  <c:v>64.3797</c:v>
                </c:pt>
                <c:pt idx="2">
                  <c:v>62.291499999999999</c:v>
                </c:pt>
                <c:pt idx="3">
                  <c:v>58.579000000000001</c:v>
                </c:pt>
                <c:pt idx="4">
                  <c:v>56.5306</c:v>
                </c:pt>
                <c:pt idx="5">
                  <c:v>55.907200000000003</c:v>
                </c:pt>
                <c:pt idx="6">
                  <c:v>57.357100000000003</c:v>
                </c:pt>
                <c:pt idx="7">
                  <c:v>57.7986</c:v>
                </c:pt>
                <c:pt idx="8">
                  <c:v>57.111899999999999</c:v>
                </c:pt>
                <c:pt idx="9">
                  <c:v>55.073399999999999</c:v>
                </c:pt>
                <c:pt idx="10">
                  <c:v>53.929099999999998</c:v>
                </c:pt>
                <c:pt idx="11">
                  <c:v>54.072800000000001</c:v>
                </c:pt>
                <c:pt idx="12">
                  <c:v>54.6051</c:v>
                </c:pt>
                <c:pt idx="13">
                  <c:v>54.480699999999999</c:v>
                </c:pt>
                <c:pt idx="14">
                  <c:v>53.566800000000001</c:v>
                </c:pt>
                <c:pt idx="15">
                  <c:v>55.1877</c:v>
                </c:pt>
                <c:pt idx="16">
                  <c:v>56.437199999999997</c:v>
                </c:pt>
                <c:pt idx="17">
                  <c:v>57.452599999999997</c:v>
                </c:pt>
                <c:pt idx="18">
                  <c:v>56.320999999999998</c:v>
                </c:pt>
                <c:pt idx="19">
                  <c:v>56.622</c:v>
                </c:pt>
                <c:pt idx="20">
                  <c:v>57.579099999999997</c:v>
                </c:pt>
                <c:pt idx="21">
                  <c:v>58.405299999999997</c:v>
                </c:pt>
                <c:pt idx="22">
                  <c:v>59.158700000000003</c:v>
                </c:pt>
                <c:pt idx="23">
                  <c:v>60.194299999999998</c:v>
                </c:pt>
              </c:numCache>
            </c:numRef>
          </c:val>
          <c:smooth val="0"/>
          <c:extLst>
            <c:ext xmlns:c16="http://schemas.microsoft.com/office/drawing/2014/chart" uri="{C3380CC4-5D6E-409C-BE32-E72D297353CC}">
              <c16:uniqueId val="{00000002-5AB5-4A45-AD87-0F71AF070003}"/>
            </c:ext>
          </c:extLst>
        </c:ser>
        <c:dLbls>
          <c:showLegendKey val="0"/>
          <c:showVal val="0"/>
          <c:showCatName val="0"/>
          <c:showSerName val="0"/>
          <c:showPercent val="0"/>
          <c:showBubbleSize val="0"/>
        </c:dLbls>
        <c:marker val="1"/>
        <c:smooth val="0"/>
        <c:axId val="-2050216472"/>
        <c:axId val="-2059147656"/>
      </c:lineChart>
      <c:dateAx>
        <c:axId val="-2050216472"/>
        <c:scaling>
          <c:orientation val="minMax"/>
        </c:scaling>
        <c:delete val="0"/>
        <c:axPos val="b"/>
        <c:numFmt formatCode="mmm\-yy" sourceLinked="1"/>
        <c:majorTickMark val="out"/>
        <c:minorTickMark val="out"/>
        <c:tickLblPos val="nextTo"/>
        <c:txPr>
          <a:bodyPr/>
          <a:lstStyle/>
          <a:p>
            <a:pPr>
              <a:defRPr sz="800"/>
            </a:pPr>
            <a:endParaRPr lang="en-US"/>
          </a:p>
        </c:txPr>
        <c:crossAx val="-2059147656"/>
        <c:crosses val="autoZero"/>
        <c:auto val="1"/>
        <c:lblOffset val="100"/>
        <c:baseTimeUnit val="months"/>
        <c:majorUnit val="2"/>
        <c:majorTimeUnit val="months"/>
      </c:dateAx>
      <c:valAx>
        <c:axId val="-2059147656"/>
        <c:scaling>
          <c:orientation val="minMax"/>
          <c:max val="125"/>
          <c:min val="25"/>
        </c:scaling>
        <c:delete val="0"/>
        <c:axPos val="l"/>
        <c:majorGridlines/>
        <c:numFmt formatCode="General" sourceLinked="1"/>
        <c:majorTickMark val="out"/>
        <c:minorTickMark val="none"/>
        <c:tickLblPos val="nextTo"/>
        <c:txPr>
          <a:bodyPr/>
          <a:lstStyle/>
          <a:p>
            <a:pPr>
              <a:defRPr sz="800"/>
            </a:pPr>
            <a:endParaRPr lang="en-US"/>
          </a:p>
        </c:txPr>
        <c:crossAx val="-2050216472"/>
        <c:crosses val="autoZero"/>
        <c:crossBetween val="between"/>
        <c:majorUnit val="25"/>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121CD85C-69D1-4349-AAD7-608C999F1D16}" type="datetimeFigureOut">
              <a:rPr lang="en-US" smtClean="0"/>
              <a:pPr/>
              <a:t>10/19/2016</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95CE12C6-CEF5-1248-BECC-CE91B7EB3920}" type="slidenum">
              <a:rPr lang="en-US" smtClean="0"/>
              <a:pPr/>
              <a:t>‹#›</a:t>
            </a:fld>
            <a:endParaRPr lang="en-US"/>
          </a:p>
        </p:txBody>
      </p:sp>
    </p:spTree>
    <p:extLst>
      <p:ext uri="{BB962C8B-B14F-4D97-AF65-F5344CB8AC3E}">
        <p14:creationId xmlns:p14="http://schemas.microsoft.com/office/powerpoint/2010/main" val="22483869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B8164605-527D-A043-9658-812657F8978C}" type="datetimeFigureOut">
              <a:rPr lang="en-US" smtClean="0"/>
              <a:pPr/>
              <a:t>10/19/2016</a:t>
            </a:fld>
            <a:endParaRPr lang="en-US"/>
          </a:p>
        </p:txBody>
      </p:sp>
      <p:sp>
        <p:nvSpPr>
          <p:cNvPr id="4" name="Slide Image Placeholder 3"/>
          <p:cNvSpPr>
            <a:spLocks noGrp="1" noRot="1" noChangeAspect="1"/>
          </p:cNvSpPr>
          <p:nvPr>
            <p:ph type="sldImg" idx="2"/>
          </p:nvPr>
        </p:nvSpPr>
        <p:spPr>
          <a:xfrm>
            <a:off x="3606800" y="514350"/>
            <a:ext cx="19304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CBC24C65-ED1A-1F43-8E34-7D937629B7A3}" type="slidenum">
              <a:rPr lang="en-US" smtClean="0"/>
              <a:pPr/>
              <a:t>‹#›</a:t>
            </a:fld>
            <a:endParaRPr lang="en-US"/>
          </a:p>
        </p:txBody>
      </p:sp>
    </p:spTree>
    <p:extLst>
      <p:ext uri="{BB962C8B-B14F-4D97-AF65-F5344CB8AC3E}">
        <p14:creationId xmlns:p14="http://schemas.microsoft.com/office/powerpoint/2010/main" val="396519518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a:prstGeom prst="rect">
            <a:avLst/>
          </a:prstGeom>
        </p:spPr>
        <p:txBody>
          <a:bodyPr/>
          <a:lstStyle/>
          <a:p>
            <a:r>
              <a:rPr lang="en-GB"/>
              <a:t>Click to edit Master title style</a:t>
            </a:r>
            <a:endParaRPr lang="en-US"/>
          </a:p>
        </p:txBody>
      </p:sp>
      <p:sp>
        <p:nvSpPr>
          <p:cNvPr id="3" name="Subtitle 2"/>
          <p:cNvSpPr>
            <a:spLocks noGrp="1"/>
          </p:cNvSpPr>
          <p:nvPr>
            <p:ph type="subTitle" idx="1"/>
          </p:nvPr>
        </p:nvSpPr>
        <p:spPr>
          <a:xfrm>
            <a:off x="1028700" y="5181600"/>
            <a:ext cx="4800600" cy="23368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a:xfrm>
            <a:off x="342900" y="8475663"/>
            <a:ext cx="1600200" cy="485775"/>
          </a:xfrm>
          <a:prstGeom prst="rect">
            <a:avLst/>
          </a:prstGeom>
        </p:spPr>
        <p:txBody>
          <a:bodyPr/>
          <a:lstStyle/>
          <a:p>
            <a:endParaRPr lang="en-US"/>
          </a:p>
        </p:txBody>
      </p:sp>
      <p:sp>
        <p:nvSpPr>
          <p:cNvPr id="5" name="Footer Placeholder 4"/>
          <p:cNvSpPr>
            <a:spLocks noGrp="1"/>
          </p:cNvSpPr>
          <p:nvPr>
            <p:ph type="ftr" sz="quarter" idx="11"/>
          </p:nvPr>
        </p:nvSpPr>
        <p:spPr>
          <a:xfrm>
            <a:off x="2343150" y="8475663"/>
            <a:ext cx="2171700" cy="485775"/>
          </a:xfrm>
          <a:prstGeom prst="rect">
            <a:avLst/>
          </a:prstGeom>
        </p:spPr>
        <p:txBody>
          <a:bodyPr/>
          <a:lstStyle/>
          <a:p>
            <a:r>
              <a:rPr lang="en-US"/>
              <a:t>Page</a:t>
            </a:r>
          </a:p>
        </p:txBody>
      </p:sp>
      <p:sp>
        <p:nvSpPr>
          <p:cNvPr id="6" name="Slide Number Placeholder 5"/>
          <p:cNvSpPr>
            <a:spLocks noGrp="1"/>
          </p:cNvSpPr>
          <p:nvPr>
            <p:ph type="sldNum" sz="quarter" idx="12"/>
          </p:nvPr>
        </p:nvSpPr>
        <p:spPr>
          <a:xfrm>
            <a:off x="4914900" y="8475663"/>
            <a:ext cx="1600200" cy="485775"/>
          </a:xfrm>
          <a:prstGeom prst="rect">
            <a:avLst/>
          </a:prstGeom>
        </p:spPr>
        <p:txBody>
          <a:bodyPr/>
          <a:lstStyle/>
          <a:p>
            <a:fld id="{721506B6-99A2-D440-8BA4-391E8D4F9CE0}" type="slidenum">
              <a:rPr lang="en-US" smtClean="0"/>
              <a:pPr/>
              <a:t>‹#›</a:t>
            </a:fld>
            <a:endParaRPr lang="en-US"/>
          </a:p>
        </p:txBody>
      </p:sp>
    </p:spTree>
    <p:extLst>
      <p:ext uri="{BB962C8B-B14F-4D97-AF65-F5344CB8AC3E}">
        <p14:creationId xmlns:p14="http://schemas.microsoft.com/office/powerpoint/2010/main" val="2768369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342900" y="2133600"/>
            <a:ext cx="6172200" cy="603408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342900" y="8475663"/>
            <a:ext cx="1600200" cy="485775"/>
          </a:xfrm>
          <a:prstGeom prst="rect">
            <a:avLst/>
          </a:prstGeom>
        </p:spPr>
        <p:txBody>
          <a:bodyPr/>
          <a:lstStyle/>
          <a:p>
            <a:endParaRPr lang="en-US"/>
          </a:p>
        </p:txBody>
      </p:sp>
      <p:sp>
        <p:nvSpPr>
          <p:cNvPr id="5" name="Footer Placeholder 4"/>
          <p:cNvSpPr>
            <a:spLocks noGrp="1"/>
          </p:cNvSpPr>
          <p:nvPr>
            <p:ph type="ftr" sz="quarter" idx="11"/>
          </p:nvPr>
        </p:nvSpPr>
        <p:spPr>
          <a:xfrm>
            <a:off x="2343150" y="8475663"/>
            <a:ext cx="2171700" cy="485775"/>
          </a:xfrm>
          <a:prstGeom prst="rect">
            <a:avLst/>
          </a:prstGeom>
        </p:spPr>
        <p:txBody>
          <a:bodyPr/>
          <a:lstStyle/>
          <a:p>
            <a:r>
              <a:rPr lang="en-US"/>
              <a:t>Page</a:t>
            </a:r>
          </a:p>
        </p:txBody>
      </p:sp>
      <p:sp>
        <p:nvSpPr>
          <p:cNvPr id="6" name="Slide Number Placeholder 5"/>
          <p:cNvSpPr>
            <a:spLocks noGrp="1"/>
          </p:cNvSpPr>
          <p:nvPr>
            <p:ph type="sldNum" sz="quarter" idx="12"/>
          </p:nvPr>
        </p:nvSpPr>
        <p:spPr>
          <a:xfrm>
            <a:off x="4914900" y="8475663"/>
            <a:ext cx="1600200" cy="485775"/>
          </a:xfrm>
          <a:prstGeom prst="rect">
            <a:avLst/>
          </a:prstGeom>
        </p:spPr>
        <p:txBody>
          <a:bodyPr/>
          <a:lstStyle/>
          <a:p>
            <a:fld id="{721506B6-99A2-D440-8BA4-391E8D4F9CE0}" type="slidenum">
              <a:rPr lang="en-US" smtClean="0"/>
              <a:pPr/>
              <a:t>‹#›</a:t>
            </a:fld>
            <a:endParaRPr lang="en-US"/>
          </a:p>
        </p:txBody>
      </p:sp>
    </p:spTree>
    <p:extLst>
      <p:ext uri="{BB962C8B-B14F-4D97-AF65-F5344CB8AC3E}">
        <p14:creationId xmlns:p14="http://schemas.microsoft.com/office/powerpoint/2010/main" val="1754330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713"/>
            <a:ext cx="1543050" cy="7800975"/>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342900" y="366713"/>
            <a:ext cx="4476750" cy="7800975"/>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342900" y="8475663"/>
            <a:ext cx="1600200" cy="485775"/>
          </a:xfrm>
          <a:prstGeom prst="rect">
            <a:avLst/>
          </a:prstGeom>
        </p:spPr>
        <p:txBody>
          <a:bodyPr/>
          <a:lstStyle/>
          <a:p>
            <a:endParaRPr lang="en-US"/>
          </a:p>
        </p:txBody>
      </p:sp>
      <p:sp>
        <p:nvSpPr>
          <p:cNvPr id="5" name="Footer Placeholder 4"/>
          <p:cNvSpPr>
            <a:spLocks noGrp="1"/>
          </p:cNvSpPr>
          <p:nvPr>
            <p:ph type="ftr" sz="quarter" idx="11"/>
          </p:nvPr>
        </p:nvSpPr>
        <p:spPr>
          <a:xfrm>
            <a:off x="2343150" y="8475663"/>
            <a:ext cx="2171700" cy="485775"/>
          </a:xfrm>
          <a:prstGeom prst="rect">
            <a:avLst/>
          </a:prstGeom>
        </p:spPr>
        <p:txBody>
          <a:bodyPr/>
          <a:lstStyle/>
          <a:p>
            <a:r>
              <a:rPr lang="en-US"/>
              <a:t>Page</a:t>
            </a:r>
          </a:p>
        </p:txBody>
      </p:sp>
      <p:sp>
        <p:nvSpPr>
          <p:cNvPr id="6" name="Slide Number Placeholder 5"/>
          <p:cNvSpPr>
            <a:spLocks noGrp="1"/>
          </p:cNvSpPr>
          <p:nvPr>
            <p:ph type="sldNum" sz="quarter" idx="12"/>
          </p:nvPr>
        </p:nvSpPr>
        <p:spPr>
          <a:xfrm>
            <a:off x="4914900" y="8475663"/>
            <a:ext cx="1600200" cy="485775"/>
          </a:xfrm>
          <a:prstGeom prst="rect">
            <a:avLst/>
          </a:prstGeom>
        </p:spPr>
        <p:txBody>
          <a:bodyPr/>
          <a:lstStyle/>
          <a:p>
            <a:fld id="{721506B6-99A2-D440-8BA4-391E8D4F9CE0}" type="slidenum">
              <a:rPr lang="en-US" smtClean="0"/>
              <a:pPr/>
              <a:t>‹#›</a:t>
            </a:fld>
            <a:endParaRPr lang="en-US"/>
          </a:p>
        </p:txBody>
      </p:sp>
    </p:spTree>
    <p:extLst>
      <p:ext uri="{BB962C8B-B14F-4D97-AF65-F5344CB8AC3E}">
        <p14:creationId xmlns:p14="http://schemas.microsoft.com/office/powerpoint/2010/main" val="9127076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a:prstGeom prst="rect">
            <a:avLst/>
          </a:prstGeom>
        </p:spPr>
        <p:txBody>
          <a:bodyPr/>
          <a:lstStyle/>
          <a:p>
            <a:r>
              <a:rPr lang="en-GB"/>
              <a:t>Click to edit Master title style</a:t>
            </a:r>
            <a:endParaRPr lang="en-US"/>
          </a:p>
        </p:txBody>
      </p:sp>
      <p:sp>
        <p:nvSpPr>
          <p:cNvPr id="3" name="Subtitle 2"/>
          <p:cNvSpPr>
            <a:spLocks noGrp="1"/>
          </p:cNvSpPr>
          <p:nvPr>
            <p:ph type="subTitle" idx="1"/>
          </p:nvPr>
        </p:nvSpPr>
        <p:spPr>
          <a:xfrm>
            <a:off x="1028700" y="5181600"/>
            <a:ext cx="4800600" cy="23368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a:xfrm>
            <a:off x="342900" y="8661112"/>
            <a:ext cx="1456498" cy="300855"/>
          </a:xfrm>
          <a:prstGeom prst="rect">
            <a:avLst/>
          </a:prstGeom>
        </p:spPr>
        <p:txBody>
          <a:bodyPr/>
          <a:lstStyle/>
          <a:p>
            <a:endParaRPr lang="en-US"/>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r>
              <a:rPr lang="en-US"/>
              <a:t>Page</a:t>
            </a:r>
          </a:p>
        </p:txBody>
      </p:sp>
      <p:sp>
        <p:nvSpPr>
          <p:cNvPr id="6" name="Slide Number Placeholder 5"/>
          <p:cNvSpPr>
            <a:spLocks noGrp="1"/>
          </p:cNvSpPr>
          <p:nvPr>
            <p:ph type="sldNum" sz="quarter" idx="12"/>
          </p:nvPr>
        </p:nvSpPr>
        <p:spPr>
          <a:xfrm>
            <a:off x="5345270" y="8661112"/>
            <a:ext cx="1169829" cy="300855"/>
          </a:xfrm>
          <a:prstGeom prst="rect">
            <a:avLst/>
          </a:prstGeom>
        </p:spPr>
        <p:txBody>
          <a:bodyPr/>
          <a:lstStyle/>
          <a:p>
            <a:fld id="{D9FC1EE7-D919-BE4F-AD5D-1D07C9BF745D}" type="slidenum">
              <a:rPr lang="en-US" smtClean="0"/>
              <a:pPr/>
              <a:t>‹#›</a:t>
            </a:fld>
            <a:endParaRPr lang="en-US"/>
          </a:p>
        </p:txBody>
      </p:sp>
    </p:spTree>
    <p:extLst>
      <p:ext uri="{BB962C8B-B14F-4D97-AF65-F5344CB8AC3E}">
        <p14:creationId xmlns:p14="http://schemas.microsoft.com/office/powerpoint/2010/main" val="16444331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p>
            <a:r>
              <a:rPr lang="en-GB"/>
              <a:t>Click to edit Master title style</a:t>
            </a:r>
            <a:endParaRPr lang="en-US"/>
          </a:p>
        </p:txBody>
      </p:sp>
      <p:sp>
        <p:nvSpPr>
          <p:cNvPr id="3" name="Content Placeholder 2"/>
          <p:cNvSpPr>
            <a:spLocks noGrp="1"/>
          </p:cNvSpPr>
          <p:nvPr>
            <p:ph idx="1"/>
          </p:nvPr>
        </p:nvSpPr>
        <p:spPr>
          <a:xfrm>
            <a:off x="342900" y="2133601"/>
            <a:ext cx="6172200" cy="6034617"/>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342900" y="8661112"/>
            <a:ext cx="1456498" cy="300855"/>
          </a:xfrm>
          <a:prstGeom prst="rect">
            <a:avLst/>
          </a:prstGeom>
        </p:spPr>
        <p:txBody>
          <a:bodyPr/>
          <a:lstStyle/>
          <a:p>
            <a:endParaRPr lang="en-US"/>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r>
              <a:rPr lang="en-US"/>
              <a:t>Page</a:t>
            </a:r>
          </a:p>
        </p:txBody>
      </p:sp>
      <p:sp>
        <p:nvSpPr>
          <p:cNvPr id="6" name="Slide Number Placeholder 5"/>
          <p:cNvSpPr>
            <a:spLocks noGrp="1"/>
          </p:cNvSpPr>
          <p:nvPr>
            <p:ph type="sldNum" sz="quarter" idx="12"/>
          </p:nvPr>
        </p:nvSpPr>
        <p:spPr>
          <a:xfrm>
            <a:off x="5345270" y="8661112"/>
            <a:ext cx="1169829" cy="300855"/>
          </a:xfrm>
          <a:prstGeom prst="rect">
            <a:avLst/>
          </a:prstGeom>
        </p:spPr>
        <p:txBody>
          <a:bodyPr/>
          <a:lstStyle/>
          <a:p>
            <a:fld id="{D9FC1EE7-D919-BE4F-AD5D-1D07C9BF745D}" type="slidenum">
              <a:rPr lang="en-US" smtClean="0"/>
              <a:pPr/>
              <a:t>‹#›</a:t>
            </a:fld>
            <a:endParaRPr lang="en-US"/>
          </a:p>
        </p:txBody>
      </p:sp>
    </p:spTree>
    <p:extLst>
      <p:ext uri="{BB962C8B-B14F-4D97-AF65-F5344CB8AC3E}">
        <p14:creationId xmlns:p14="http://schemas.microsoft.com/office/powerpoint/2010/main" val="3543032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a:prstGeom prst="rect">
            <a:avLst/>
          </a:prstGeo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541735" y="3875618"/>
            <a:ext cx="5829300" cy="2000249"/>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342900" y="8661112"/>
            <a:ext cx="1456498" cy="300855"/>
          </a:xfrm>
          <a:prstGeom prst="rect">
            <a:avLst/>
          </a:prstGeom>
        </p:spPr>
        <p:txBody>
          <a:bodyPr/>
          <a:lstStyle/>
          <a:p>
            <a:endParaRPr lang="en-US"/>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r>
              <a:rPr lang="en-US"/>
              <a:t>Page</a:t>
            </a:r>
          </a:p>
        </p:txBody>
      </p:sp>
      <p:sp>
        <p:nvSpPr>
          <p:cNvPr id="6" name="Slide Number Placeholder 5"/>
          <p:cNvSpPr>
            <a:spLocks noGrp="1"/>
          </p:cNvSpPr>
          <p:nvPr>
            <p:ph type="sldNum" sz="quarter" idx="12"/>
          </p:nvPr>
        </p:nvSpPr>
        <p:spPr>
          <a:xfrm>
            <a:off x="5345270" y="8661112"/>
            <a:ext cx="1169829" cy="300855"/>
          </a:xfrm>
          <a:prstGeom prst="rect">
            <a:avLst/>
          </a:prstGeom>
        </p:spPr>
        <p:txBody>
          <a:bodyPr/>
          <a:lstStyle/>
          <a:p>
            <a:fld id="{D9FC1EE7-D919-BE4F-AD5D-1D07C9BF745D}" type="slidenum">
              <a:rPr lang="en-US" smtClean="0"/>
              <a:pPr/>
              <a:t>‹#›</a:t>
            </a:fld>
            <a:endParaRPr lang="en-US"/>
          </a:p>
        </p:txBody>
      </p:sp>
    </p:spTree>
    <p:extLst>
      <p:ext uri="{BB962C8B-B14F-4D97-AF65-F5344CB8AC3E}">
        <p14:creationId xmlns:p14="http://schemas.microsoft.com/office/powerpoint/2010/main" val="7889892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p>
            <a:r>
              <a:rPr lang="en-GB"/>
              <a:t>Click to edit Master title style</a:t>
            </a:r>
            <a:endParaRPr lang="en-US"/>
          </a:p>
        </p:txBody>
      </p:sp>
      <p:sp>
        <p:nvSpPr>
          <p:cNvPr id="3" name="Content Placeholder 2"/>
          <p:cNvSpPr>
            <a:spLocks noGrp="1"/>
          </p:cNvSpPr>
          <p:nvPr>
            <p:ph sz="half" idx="1"/>
          </p:nvPr>
        </p:nvSpPr>
        <p:spPr>
          <a:xfrm>
            <a:off x="257175" y="2844800"/>
            <a:ext cx="2257425" cy="804545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2628900" y="2844800"/>
            <a:ext cx="2257425" cy="804545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a:xfrm>
            <a:off x="342900" y="8661112"/>
            <a:ext cx="1456498" cy="300855"/>
          </a:xfrm>
          <a:prstGeom prst="rect">
            <a:avLst/>
          </a:prstGeom>
        </p:spPr>
        <p:txBody>
          <a:bodyPr/>
          <a:lstStyle/>
          <a:p>
            <a:endParaRPr lang="en-US"/>
          </a:p>
        </p:txBody>
      </p:sp>
      <p:sp>
        <p:nvSpPr>
          <p:cNvPr id="6" name="Footer Placeholder 5"/>
          <p:cNvSpPr>
            <a:spLocks noGrp="1"/>
          </p:cNvSpPr>
          <p:nvPr>
            <p:ph type="ftr" sz="quarter" idx="11"/>
          </p:nvPr>
        </p:nvSpPr>
        <p:spPr>
          <a:xfrm>
            <a:off x="2343150" y="8475134"/>
            <a:ext cx="2171700" cy="486833"/>
          </a:xfrm>
          <a:prstGeom prst="rect">
            <a:avLst/>
          </a:prstGeom>
        </p:spPr>
        <p:txBody>
          <a:bodyPr/>
          <a:lstStyle/>
          <a:p>
            <a:r>
              <a:rPr lang="en-US"/>
              <a:t>Page</a:t>
            </a:r>
          </a:p>
        </p:txBody>
      </p:sp>
      <p:sp>
        <p:nvSpPr>
          <p:cNvPr id="7" name="Slide Number Placeholder 6"/>
          <p:cNvSpPr>
            <a:spLocks noGrp="1"/>
          </p:cNvSpPr>
          <p:nvPr>
            <p:ph type="sldNum" sz="quarter" idx="12"/>
          </p:nvPr>
        </p:nvSpPr>
        <p:spPr>
          <a:xfrm>
            <a:off x="5345270" y="8661112"/>
            <a:ext cx="1169829" cy="300855"/>
          </a:xfrm>
          <a:prstGeom prst="rect">
            <a:avLst/>
          </a:prstGeom>
        </p:spPr>
        <p:txBody>
          <a:bodyPr/>
          <a:lstStyle/>
          <a:p>
            <a:fld id="{D9FC1EE7-D919-BE4F-AD5D-1D07C9BF745D}" type="slidenum">
              <a:rPr lang="en-US" smtClean="0"/>
              <a:pPr/>
              <a:t>‹#›</a:t>
            </a:fld>
            <a:endParaRPr lang="en-US"/>
          </a:p>
        </p:txBody>
      </p:sp>
    </p:spTree>
    <p:extLst>
      <p:ext uri="{BB962C8B-B14F-4D97-AF65-F5344CB8AC3E}">
        <p14:creationId xmlns:p14="http://schemas.microsoft.com/office/powerpoint/2010/main" val="7988653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342900" y="2046817"/>
            <a:ext cx="3030141" cy="85301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342900" y="2899833"/>
            <a:ext cx="3030141" cy="5268384"/>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3483769" y="2046817"/>
            <a:ext cx="3031331" cy="85301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3483769" y="2899833"/>
            <a:ext cx="3031331" cy="5268384"/>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a:xfrm>
            <a:off x="342900" y="8661112"/>
            <a:ext cx="1456498" cy="300855"/>
          </a:xfrm>
          <a:prstGeom prst="rect">
            <a:avLst/>
          </a:prstGeom>
        </p:spPr>
        <p:txBody>
          <a:bodyPr/>
          <a:lstStyle/>
          <a:p>
            <a:endParaRPr lang="en-US"/>
          </a:p>
        </p:txBody>
      </p:sp>
      <p:sp>
        <p:nvSpPr>
          <p:cNvPr id="8" name="Footer Placeholder 7"/>
          <p:cNvSpPr>
            <a:spLocks noGrp="1"/>
          </p:cNvSpPr>
          <p:nvPr>
            <p:ph type="ftr" sz="quarter" idx="11"/>
          </p:nvPr>
        </p:nvSpPr>
        <p:spPr>
          <a:xfrm>
            <a:off x="2343150" y="8475134"/>
            <a:ext cx="2171700" cy="486833"/>
          </a:xfrm>
          <a:prstGeom prst="rect">
            <a:avLst/>
          </a:prstGeom>
        </p:spPr>
        <p:txBody>
          <a:bodyPr/>
          <a:lstStyle/>
          <a:p>
            <a:r>
              <a:rPr lang="en-US"/>
              <a:t>Page</a:t>
            </a:r>
          </a:p>
        </p:txBody>
      </p:sp>
      <p:sp>
        <p:nvSpPr>
          <p:cNvPr id="9" name="Slide Number Placeholder 8"/>
          <p:cNvSpPr>
            <a:spLocks noGrp="1"/>
          </p:cNvSpPr>
          <p:nvPr>
            <p:ph type="sldNum" sz="quarter" idx="12"/>
          </p:nvPr>
        </p:nvSpPr>
        <p:spPr>
          <a:xfrm>
            <a:off x="5345270" y="8661112"/>
            <a:ext cx="1169829" cy="300855"/>
          </a:xfrm>
          <a:prstGeom prst="rect">
            <a:avLst/>
          </a:prstGeom>
        </p:spPr>
        <p:txBody>
          <a:bodyPr/>
          <a:lstStyle/>
          <a:p>
            <a:fld id="{D9FC1EE7-D919-BE4F-AD5D-1D07C9BF745D}" type="slidenum">
              <a:rPr lang="en-US" smtClean="0"/>
              <a:pPr/>
              <a:t>‹#›</a:t>
            </a:fld>
            <a:endParaRPr lang="en-US"/>
          </a:p>
        </p:txBody>
      </p:sp>
    </p:spTree>
    <p:extLst>
      <p:ext uri="{BB962C8B-B14F-4D97-AF65-F5344CB8AC3E}">
        <p14:creationId xmlns:p14="http://schemas.microsoft.com/office/powerpoint/2010/main" val="37790404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p>
            <a:r>
              <a:rPr lang="en-GB"/>
              <a:t>Click to edit Master title style</a:t>
            </a:r>
            <a:endParaRPr lang="en-US"/>
          </a:p>
        </p:txBody>
      </p:sp>
      <p:sp>
        <p:nvSpPr>
          <p:cNvPr id="3" name="Date Placeholder 2"/>
          <p:cNvSpPr>
            <a:spLocks noGrp="1"/>
          </p:cNvSpPr>
          <p:nvPr>
            <p:ph type="dt" sz="half" idx="10"/>
          </p:nvPr>
        </p:nvSpPr>
        <p:spPr>
          <a:xfrm>
            <a:off x="342900" y="8661112"/>
            <a:ext cx="1456498" cy="300855"/>
          </a:xfrm>
          <a:prstGeom prst="rect">
            <a:avLst/>
          </a:prstGeom>
        </p:spPr>
        <p:txBody>
          <a:bodyPr/>
          <a:lstStyle/>
          <a:p>
            <a:endParaRPr lang="en-US"/>
          </a:p>
        </p:txBody>
      </p:sp>
      <p:sp>
        <p:nvSpPr>
          <p:cNvPr id="4" name="Footer Placeholder 3"/>
          <p:cNvSpPr>
            <a:spLocks noGrp="1"/>
          </p:cNvSpPr>
          <p:nvPr>
            <p:ph type="ftr" sz="quarter" idx="11"/>
          </p:nvPr>
        </p:nvSpPr>
        <p:spPr>
          <a:xfrm>
            <a:off x="2343150" y="8475134"/>
            <a:ext cx="2171700" cy="486833"/>
          </a:xfrm>
          <a:prstGeom prst="rect">
            <a:avLst/>
          </a:prstGeom>
        </p:spPr>
        <p:txBody>
          <a:bodyPr/>
          <a:lstStyle/>
          <a:p>
            <a:r>
              <a:rPr lang="en-US"/>
              <a:t>Page</a:t>
            </a:r>
          </a:p>
        </p:txBody>
      </p:sp>
      <p:sp>
        <p:nvSpPr>
          <p:cNvPr id="5" name="Slide Number Placeholder 4"/>
          <p:cNvSpPr>
            <a:spLocks noGrp="1"/>
          </p:cNvSpPr>
          <p:nvPr>
            <p:ph type="sldNum" sz="quarter" idx="12"/>
          </p:nvPr>
        </p:nvSpPr>
        <p:spPr>
          <a:xfrm>
            <a:off x="5345270" y="8661112"/>
            <a:ext cx="1169829" cy="300855"/>
          </a:xfrm>
          <a:prstGeom prst="rect">
            <a:avLst/>
          </a:prstGeom>
        </p:spPr>
        <p:txBody>
          <a:bodyPr/>
          <a:lstStyle/>
          <a:p>
            <a:fld id="{D9FC1EE7-D919-BE4F-AD5D-1D07C9BF745D}" type="slidenum">
              <a:rPr lang="en-US" smtClean="0"/>
              <a:pPr/>
              <a:t>‹#›</a:t>
            </a:fld>
            <a:endParaRPr lang="en-US"/>
          </a:p>
        </p:txBody>
      </p:sp>
    </p:spTree>
    <p:extLst>
      <p:ext uri="{BB962C8B-B14F-4D97-AF65-F5344CB8AC3E}">
        <p14:creationId xmlns:p14="http://schemas.microsoft.com/office/powerpoint/2010/main" val="6184765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42900" y="8661112"/>
            <a:ext cx="1456498" cy="300855"/>
          </a:xfrm>
          <a:prstGeom prst="rect">
            <a:avLst/>
          </a:prstGeom>
        </p:spPr>
        <p:txBody>
          <a:bodyPr/>
          <a:lstStyle/>
          <a:p>
            <a:endParaRPr lang="en-US"/>
          </a:p>
        </p:txBody>
      </p:sp>
      <p:sp>
        <p:nvSpPr>
          <p:cNvPr id="3" name="Footer Placeholder 2"/>
          <p:cNvSpPr>
            <a:spLocks noGrp="1"/>
          </p:cNvSpPr>
          <p:nvPr>
            <p:ph type="ftr" sz="quarter" idx="11"/>
          </p:nvPr>
        </p:nvSpPr>
        <p:spPr>
          <a:xfrm>
            <a:off x="2343150" y="8475134"/>
            <a:ext cx="2171700" cy="486833"/>
          </a:xfrm>
          <a:prstGeom prst="rect">
            <a:avLst/>
          </a:prstGeom>
        </p:spPr>
        <p:txBody>
          <a:bodyPr/>
          <a:lstStyle/>
          <a:p>
            <a:r>
              <a:rPr lang="en-US"/>
              <a:t>Page</a:t>
            </a:r>
          </a:p>
        </p:txBody>
      </p:sp>
      <p:sp>
        <p:nvSpPr>
          <p:cNvPr id="4" name="Slide Number Placeholder 3"/>
          <p:cNvSpPr>
            <a:spLocks noGrp="1"/>
          </p:cNvSpPr>
          <p:nvPr>
            <p:ph type="sldNum" sz="quarter" idx="12"/>
          </p:nvPr>
        </p:nvSpPr>
        <p:spPr>
          <a:xfrm>
            <a:off x="5345270" y="8661112"/>
            <a:ext cx="1169829" cy="300855"/>
          </a:xfrm>
          <a:prstGeom prst="rect">
            <a:avLst/>
          </a:prstGeom>
        </p:spPr>
        <p:txBody>
          <a:bodyPr/>
          <a:lstStyle/>
          <a:p>
            <a:fld id="{D9FC1EE7-D919-BE4F-AD5D-1D07C9BF745D}" type="slidenum">
              <a:rPr lang="en-US" smtClean="0"/>
              <a:pPr/>
              <a:t>‹#›</a:t>
            </a:fld>
            <a:endParaRPr lang="en-US"/>
          </a:p>
        </p:txBody>
      </p:sp>
    </p:spTree>
    <p:extLst>
      <p:ext uri="{BB962C8B-B14F-4D97-AF65-F5344CB8AC3E}">
        <p14:creationId xmlns:p14="http://schemas.microsoft.com/office/powerpoint/2010/main" val="37378807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2681287" y="364067"/>
            <a:ext cx="3833813" cy="7804151"/>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342900" y="1913467"/>
            <a:ext cx="2256235" cy="6254751"/>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342900" y="8661112"/>
            <a:ext cx="1456498" cy="300855"/>
          </a:xfrm>
          <a:prstGeom prst="rect">
            <a:avLst/>
          </a:prstGeom>
        </p:spPr>
        <p:txBody>
          <a:bodyPr/>
          <a:lstStyle/>
          <a:p>
            <a:endParaRPr lang="en-US"/>
          </a:p>
        </p:txBody>
      </p:sp>
      <p:sp>
        <p:nvSpPr>
          <p:cNvPr id="6" name="Footer Placeholder 5"/>
          <p:cNvSpPr>
            <a:spLocks noGrp="1"/>
          </p:cNvSpPr>
          <p:nvPr>
            <p:ph type="ftr" sz="quarter" idx="11"/>
          </p:nvPr>
        </p:nvSpPr>
        <p:spPr>
          <a:xfrm>
            <a:off x="2343150" y="8475134"/>
            <a:ext cx="2171700" cy="486833"/>
          </a:xfrm>
          <a:prstGeom prst="rect">
            <a:avLst/>
          </a:prstGeom>
        </p:spPr>
        <p:txBody>
          <a:bodyPr/>
          <a:lstStyle/>
          <a:p>
            <a:r>
              <a:rPr lang="en-US"/>
              <a:t>Page</a:t>
            </a:r>
          </a:p>
        </p:txBody>
      </p:sp>
      <p:sp>
        <p:nvSpPr>
          <p:cNvPr id="7" name="Slide Number Placeholder 6"/>
          <p:cNvSpPr>
            <a:spLocks noGrp="1"/>
          </p:cNvSpPr>
          <p:nvPr>
            <p:ph type="sldNum" sz="quarter" idx="12"/>
          </p:nvPr>
        </p:nvSpPr>
        <p:spPr>
          <a:xfrm>
            <a:off x="5345270" y="8661112"/>
            <a:ext cx="1169829" cy="300855"/>
          </a:xfrm>
          <a:prstGeom prst="rect">
            <a:avLst/>
          </a:prstGeom>
        </p:spPr>
        <p:txBody>
          <a:bodyPr/>
          <a:lstStyle/>
          <a:p>
            <a:fld id="{D9FC1EE7-D919-BE4F-AD5D-1D07C9BF745D}" type="slidenum">
              <a:rPr lang="en-US" smtClean="0"/>
              <a:pPr/>
              <a:t>‹#›</a:t>
            </a:fld>
            <a:endParaRPr lang="en-US"/>
          </a:p>
        </p:txBody>
      </p:sp>
    </p:spTree>
    <p:extLst>
      <p:ext uri="{BB962C8B-B14F-4D97-AF65-F5344CB8AC3E}">
        <p14:creationId xmlns:p14="http://schemas.microsoft.com/office/powerpoint/2010/main" val="1119167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GB"/>
              <a:t>Click to edit Master title style</a:t>
            </a:r>
            <a:endParaRPr lang="en-US"/>
          </a:p>
        </p:txBody>
      </p:sp>
      <p:sp>
        <p:nvSpPr>
          <p:cNvPr id="3" name="Content Placeholder 2"/>
          <p:cNvSpPr>
            <a:spLocks noGrp="1"/>
          </p:cNvSpPr>
          <p:nvPr>
            <p:ph idx="1"/>
          </p:nvPr>
        </p:nvSpPr>
        <p:spPr>
          <a:xfrm>
            <a:off x="342900" y="2133600"/>
            <a:ext cx="6172200" cy="60340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342900" y="8475663"/>
            <a:ext cx="1600200" cy="485775"/>
          </a:xfrm>
          <a:prstGeom prst="rect">
            <a:avLst/>
          </a:prstGeom>
        </p:spPr>
        <p:txBody>
          <a:bodyPr/>
          <a:lstStyle/>
          <a:p>
            <a:endParaRPr lang="en-US"/>
          </a:p>
        </p:txBody>
      </p:sp>
      <p:sp>
        <p:nvSpPr>
          <p:cNvPr id="5" name="Footer Placeholder 4"/>
          <p:cNvSpPr>
            <a:spLocks noGrp="1"/>
          </p:cNvSpPr>
          <p:nvPr>
            <p:ph type="ftr" sz="quarter" idx="11"/>
          </p:nvPr>
        </p:nvSpPr>
        <p:spPr>
          <a:xfrm>
            <a:off x="2343150" y="8475663"/>
            <a:ext cx="2171700" cy="485775"/>
          </a:xfrm>
          <a:prstGeom prst="rect">
            <a:avLst/>
          </a:prstGeom>
        </p:spPr>
        <p:txBody>
          <a:bodyPr/>
          <a:lstStyle/>
          <a:p>
            <a:r>
              <a:rPr lang="en-US"/>
              <a:t>Page</a:t>
            </a:r>
          </a:p>
        </p:txBody>
      </p:sp>
      <p:sp>
        <p:nvSpPr>
          <p:cNvPr id="6" name="Slide Number Placeholder 5"/>
          <p:cNvSpPr>
            <a:spLocks noGrp="1"/>
          </p:cNvSpPr>
          <p:nvPr>
            <p:ph type="sldNum" sz="quarter" idx="12"/>
          </p:nvPr>
        </p:nvSpPr>
        <p:spPr>
          <a:xfrm>
            <a:off x="4914900" y="8475663"/>
            <a:ext cx="1600200" cy="485775"/>
          </a:xfrm>
          <a:prstGeom prst="rect">
            <a:avLst/>
          </a:prstGeom>
        </p:spPr>
        <p:txBody>
          <a:bodyPr/>
          <a:lstStyle/>
          <a:p>
            <a:fld id="{721506B6-99A2-D440-8BA4-391E8D4F9CE0}" type="slidenum">
              <a:rPr lang="en-US" smtClean="0"/>
              <a:pPr/>
              <a:t>‹#›</a:t>
            </a:fld>
            <a:endParaRPr lang="en-US"/>
          </a:p>
        </p:txBody>
      </p:sp>
    </p:spTree>
    <p:extLst>
      <p:ext uri="{BB962C8B-B14F-4D97-AF65-F5344CB8AC3E}">
        <p14:creationId xmlns:p14="http://schemas.microsoft.com/office/powerpoint/2010/main" val="7794272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a:prstGeom prst="rect">
            <a:avLst/>
          </a:prstGeo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344216" y="817033"/>
            <a:ext cx="4114800" cy="5486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342900" y="8661112"/>
            <a:ext cx="1456498" cy="300855"/>
          </a:xfrm>
          <a:prstGeom prst="rect">
            <a:avLst/>
          </a:prstGeom>
        </p:spPr>
        <p:txBody>
          <a:bodyPr/>
          <a:lstStyle/>
          <a:p>
            <a:endParaRPr lang="en-US"/>
          </a:p>
        </p:txBody>
      </p:sp>
      <p:sp>
        <p:nvSpPr>
          <p:cNvPr id="6" name="Footer Placeholder 5"/>
          <p:cNvSpPr>
            <a:spLocks noGrp="1"/>
          </p:cNvSpPr>
          <p:nvPr>
            <p:ph type="ftr" sz="quarter" idx="11"/>
          </p:nvPr>
        </p:nvSpPr>
        <p:spPr>
          <a:xfrm>
            <a:off x="2343150" y="8475134"/>
            <a:ext cx="2171700" cy="486833"/>
          </a:xfrm>
          <a:prstGeom prst="rect">
            <a:avLst/>
          </a:prstGeom>
        </p:spPr>
        <p:txBody>
          <a:bodyPr/>
          <a:lstStyle/>
          <a:p>
            <a:r>
              <a:rPr lang="en-US"/>
              <a:t>Page</a:t>
            </a:r>
          </a:p>
        </p:txBody>
      </p:sp>
      <p:sp>
        <p:nvSpPr>
          <p:cNvPr id="7" name="Slide Number Placeholder 6"/>
          <p:cNvSpPr>
            <a:spLocks noGrp="1"/>
          </p:cNvSpPr>
          <p:nvPr>
            <p:ph type="sldNum" sz="quarter" idx="12"/>
          </p:nvPr>
        </p:nvSpPr>
        <p:spPr>
          <a:xfrm>
            <a:off x="5345270" y="8661112"/>
            <a:ext cx="1169829" cy="300855"/>
          </a:xfrm>
          <a:prstGeom prst="rect">
            <a:avLst/>
          </a:prstGeom>
        </p:spPr>
        <p:txBody>
          <a:bodyPr/>
          <a:lstStyle/>
          <a:p>
            <a:fld id="{D9FC1EE7-D919-BE4F-AD5D-1D07C9BF745D}" type="slidenum">
              <a:rPr lang="en-US" smtClean="0"/>
              <a:pPr/>
              <a:t>‹#›</a:t>
            </a:fld>
            <a:endParaRPr lang="en-US"/>
          </a:p>
        </p:txBody>
      </p:sp>
    </p:spTree>
    <p:extLst>
      <p:ext uri="{BB962C8B-B14F-4D97-AF65-F5344CB8AC3E}">
        <p14:creationId xmlns:p14="http://schemas.microsoft.com/office/powerpoint/2010/main" val="16447807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342900" y="2133601"/>
            <a:ext cx="6172200" cy="6034617"/>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342900" y="8661112"/>
            <a:ext cx="1456498" cy="300855"/>
          </a:xfrm>
          <a:prstGeom prst="rect">
            <a:avLst/>
          </a:prstGeom>
        </p:spPr>
        <p:txBody>
          <a:bodyPr/>
          <a:lstStyle/>
          <a:p>
            <a:endParaRPr lang="en-US"/>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r>
              <a:rPr lang="en-US"/>
              <a:t>Page</a:t>
            </a:r>
          </a:p>
        </p:txBody>
      </p:sp>
      <p:sp>
        <p:nvSpPr>
          <p:cNvPr id="6" name="Slide Number Placeholder 5"/>
          <p:cNvSpPr>
            <a:spLocks noGrp="1"/>
          </p:cNvSpPr>
          <p:nvPr>
            <p:ph type="sldNum" sz="quarter" idx="12"/>
          </p:nvPr>
        </p:nvSpPr>
        <p:spPr>
          <a:xfrm>
            <a:off x="5345270" y="8661112"/>
            <a:ext cx="1169829" cy="300855"/>
          </a:xfrm>
          <a:prstGeom prst="rect">
            <a:avLst/>
          </a:prstGeom>
        </p:spPr>
        <p:txBody>
          <a:bodyPr/>
          <a:lstStyle/>
          <a:p>
            <a:fld id="{D9FC1EE7-D919-BE4F-AD5D-1D07C9BF745D}" type="slidenum">
              <a:rPr lang="en-US" smtClean="0"/>
              <a:pPr/>
              <a:t>‹#›</a:t>
            </a:fld>
            <a:endParaRPr lang="en-US"/>
          </a:p>
        </p:txBody>
      </p:sp>
    </p:spTree>
    <p:extLst>
      <p:ext uri="{BB962C8B-B14F-4D97-AF65-F5344CB8AC3E}">
        <p14:creationId xmlns:p14="http://schemas.microsoft.com/office/powerpoint/2010/main" val="4461473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342900" y="8661112"/>
            <a:ext cx="1456498" cy="300855"/>
          </a:xfrm>
          <a:prstGeom prst="rect">
            <a:avLst/>
          </a:prstGeom>
        </p:spPr>
        <p:txBody>
          <a:bodyPr/>
          <a:lstStyle/>
          <a:p>
            <a:endParaRPr lang="en-US"/>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r>
              <a:rPr lang="en-US"/>
              <a:t>Page</a:t>
            </a:r>
          </a:p>
        </p:txBody>
      </p:sp>
      <p:sp>
        <p:nvSpPr>
          <p:cNvPr id="6" name="Slide Number Placeholder 5"/>
          <p:cNvSpPr>
            <a:spLocks noGrp="1"/>
          </p:cNvSpPr>
          <p:nvPr>
            <p:ph type="sldNum" sz="quarter" idx="12"/>
          </p:nvPr>
        </p:nvSpPr>
        <p:spPr>
          <a:xfrm>
            <a:off x="5345270" y="8661112"/>
            <a:ext cx="1169829" cy="300855"/>
          </a:xfrm>
          <a:prstGeom prst="rect">
            <a:avLst/>
          </a:prstGeom>
        </p:spPr>
        <p:txBody>
          <a:bodyPr/>
          <a:lstStyle/>
          <a:p>
            <a:fld id="{D9FC1EE7-D919-BE4F-AD5D-1D07C9BF745D}" type="slidenum">
              <a:rPr lang="en-US" smtClean="0"/>
              <a:pPr/>
              <a:t>‹#›</a:t>
            </a:fld>
            <a:endParaRPr lang="en-US"/>
          </a:p>
        </p:txBody>
      </p:sp>
    </p:spTree>
    <p:extLst>
      <p:ext uri="{BB962C8B-B14F-4D97-AF65-F5344CB8AC3E}">
        <p14:creationId xmlns:p14="http://schemas.microsoft.com/office/powerpoint/2010/main" val="24038676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a:prstGeom prst="rect">
            <a:avLst/>
          </a:prstGeom>
        </p:spPr>
        <p:txBody>
          <a:bodyPr/>
          <a:lstStyle/>
          <a:p>
            <a:r>
              <a:rPr lang="en-GB"/>
              <a:t>Click to edit Master title style</a:t>
            </a:r>
            <a:endParaRPr lang="en-US"/>
          </a:p>
        </p:txBody>
      </p:sp>
      <p:sp>
        <p:nvSpPr>
          <p:cNvPr id="3" name="Subtitle 2"/>
          <p:cNvSpPr>
            <a:spLocks noGrp="1"/>
          </p:cNvSpPr>
          <p:nvPr>
            <p:ph type="subTitle" idx="1"/>
          </p:nvPr>
        </p:nvSpPr>
        <p:spPr>
          <a:xfrm>
            <a:off x="1028700" y="5181600"/>
            <a:ext cx="4800600" cy="23368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a:xfrm>
            <a:off x="342900" y="8475663"/>
            <a:ext cx="1600200" cy="485775"/>
          </a:xfrm>
          <a:prstGeom prst="rect">
            <a:avLst/>
          </a:prstGeom>
        </p:spPr>
        <p:txBody>
          <a:bodyPr/>
          <a:lstStyle/>
          <a:p>
            <a:endParaRPr lang="en-US"/>
          </a:p>
        </p:txBody>
      </p:sp>
      <p:sp>
        <p:nvSpPr>
          <p:cNvPr id="5" name="Footer Placeholder 4"/>
          <p:cNvSpPr>
            <a:spLocks noGrp="1"/>
          </p:cNvSpPr>
          <p:nvPr>
            <p:ph type="ftr" sz="quarter" idx="11"/>
          </p:nvPr>
        </p:nvSpPr>
        <p:spPr>
          <a:xfrm>
            <a:off x="2343150" y="8475663"/>
            <a:ext cx="2171700" cy="485775"/>
          </a:xfrm>
          <a:prstGeom prst="rect">
            <a:avLst/>
          </a:prstGeom>
        </p:spPr>
        <p:txBody>
          <a:bodyPr/>
          <a:lstStyle/>
          <a:p>
            <a:r>
              <a:rPr lang="en-US"/>
              <a:t>Page</a:t>
            </a:r>
          </a:p>
        </p:txBody>
      </p:sp>
      <p:sp>
        <p:nvSpPr>
          <p:cNvPr id="6" name="Slide Number Placeholder 5"/>
          <p:cNvSpPr>
            <a:spLocks noGrp="1"/>
          </p:cNvSpPr>
          <p:nvPr>
            <p:ph type="sldNum" sz="quarter" idx="12"/>
          </p:nvPr>
        </p:nvSpPr>
        <p:spPr>
          <a:xfrm>
            <a:off x="4914900" y="8475663"/>
            <a:ext cx="1600200" cy="485775"/>
          </a:xfrm>
          <a:prstGeom prst="rect">
            <a:avLst/>
          </a:prstGeom>
        </p:spPr>
        <p:txBody>
          <a:bodyPr/>
          <a:lstStyle/>
          <a:p>
            <a:fld id="{41BAE7D1-F68B-A04D-BC7C-EF030ECE98F2}" type="slidenum">
              <a:rPr lang="en-US" smtClean="0"/>
              <a:pPr/>
              <a:t>‹#›</a:t>
            </a:fld>
            <a:endParaRPr lang="en-US"/>
          </a:p>
        </p:txBody>
      </p:sp>
    </p:spTree>
    <p:extLst>
      <p:ext uri="{BB962C8B-B14F-4D97-AF65-F5344CB8AC3E}">
        <p14:creationId xmlns:p14="http://schemas.microsoft.com/office/powerpoint/2010/main" val="11184739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GB"/>
              <a:t>Click to edit Master title style</a:t>
            </a:r>
            <a:endParaRPr lang="en-US"/>
          </a:p>
        </p:txBody>
      </p:sp>
      <p:sp>
        <p:nvSpPr>
          <p:cNvPr id="3" name="Content Placeholder 2"/>
          <p:cNvSpPr>
            <a:spLocks noGrp="1"/>
          </p:cNvSpPr>
          <p:nvPr>
            <p:ph idx="1"/>
          </p:nvPr>
        </p:nvSpPr>
        <p:spPr>
          <a:xfrm>
            <a:off x="342900" y="2133600"/>
            <a:ext cx="6172200" cy="60340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342900" y="8475663"/>
            <a:ext cx="1600200" cy="485775"/>
          </a:xfrm>
          <a:prstGeom prst="rect">
            <a:avLst/>
          </a:prstGeom>
        </p:spPr>
        <p:txBody>
          <a:bodyPr/>
          <a:lstStyle/>
          <a:p>
            <a:endParaRPr lang="en-US"/>
          </a:p>
        </p:txBody>
      </p:sp>
      <p:sp>
        <p:nvSpPr>
          <p:cNvPr id="5" name="Footer Placeholder 4"/>
          <p:cNvSpPr>
            <a:spLocks noGrp="1"/>
          </p:cNvSpPr>
          <p:nvPr>
            <p:ph type="ftr" sz="quarter" idx="11"/>
          </p:nvPr>
        </p:nvSpPr>
        <p:spPr>
          <a:xfrm>
            <a:off x="2343150" y="8475663"/>
            <a:ext cx="2171700" cy="485775"/>
          </a:xfrm>
          <a:prstGeom prst="rect">
            <a:avLst/>
          </a:prstGeom>
        </p:spPr>
        <p:txBody>
          <a:bodyPr/>
          <a:lstStyle/>
          <a:p>
            <a:r>
              <a:rPr lang="en-US"/>
              <a:t>Page</a:t>
            </a:r>
          </a:p>
        </p:txBody>
      </p:sp>
      <p:sp>
        <p:nvSpPr>
          <p:cNvPr id="6" name="Slide Number Placeholder 5"/>
          <p:cNvSpPr>
            <a:spLocks noGrp="1"/>
          </p:cNvSpPr>
          <p:nvPr>
            <p:ph type="sldNum" sz="quarter" idx="12"/>
          </p:nvPr>
        </p:nvSpPr>
        <p:spPr>
          <a:xfrm>
            <a:off x="4914900" y="8475663"/>
            <a:ext cx="1600200" cy="485775"/>
          </a:xfrm>
          <a:prstGeom prst="rect">
            <a:avLst/>
          </a:prstGeom>
        </p:spPr>
        <p:txBody>
          <a:bodyPr/>
          <a:lstStyle/>
          <a:p>
            <a:fld id="{41BAE7D1-F68B-A04D-BC7C-EF030ECE98F2}" type="slidenum">
              <a:rPr lang="en-US" smtClean="0"/>
              <a:pPr/>
              <a:t>‹#›</a:t>
            </a:fld>
            <a:endParaRPr lang="en-US"/>
          </a:p>
        </p:txBody>
      </p:sp>
    </p:spTree>
    <p:extLst>
      <p:ext uri="{BB962C8B-B14F-4D97-AF65-F5344CB8AC3E}">
        <p14:creationId xmlns:p14="http://schemas.microsoft.com/office/powerpoint/2010/main" val="2848717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a:prstGeom prst="rect">
            <a:avLst/>
          </a:prstGeo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541338" y="3875088"/>
            <a:ext cx="5829300" cy="200025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342900" y="8475663"/>
            <a:ext cx="1600200" cy="485775"/>
          </a:xfrm>
          <a:prstGeom prst="rect">
            <a:avLst/>
          </a:prstGeom>
        </p:spPr>
        <p:txBody>
          <a:bodyPr/>
          <a:lstStyle/>
          <a:p>
            <a:endParaRPr lang="en-US"/>
          </a:p>
        </p:txBody>
      </p:sp>
      <p:sp>
        <p:nvSpPr>
          <p:cNvPr id="5" name="Footer Placeholder 4"/>
          <p:cNvSpPr>
            <a:spLocks noGrp="1"/>
          </p:cNvSpPr>
          <p:nvPr>
            <p:ph type="ftr" sz="quarter" idx="11"/>
          </p:nvPr>
        </p:nvSpPr>
        <p:spPr>
          <a:xfrm>
            <a:off x="2343150" y="8475663"/>
            <a:ext cx="2171700" cy="485775"/>
          </a:xfrm>
          <a:prstGeom prst="rect">
            <a:avLst/>
          </a:prstGeom>
        </p:spPr>
        <p:txBody>
          <a:bodyPr/>
          <a:lstStyle/>
          <a:p>
            <a:r>
              <a:rPr lang="en-US"/>
              <a:t>Page</a:t>
            </a:r>
          </a:p>
        </p:txBody>
      </p:sp>
      <p:sp>
        <p:nvSpPr>
          <p:cNvPr id="6" name="Slide Number Placeholder 5"/>
          <p:cNvSpPr>
            <a:spLocks noGrp="1"/>
          </p:cNvSpPr>
          <p:nvPr>
            <p:ph type="sldNum" sz="quarter" idx="12"/>
          </p:nvPr>
        </p:nvSpPr>
        <p:spPr>
          <a:xfrm>
            <a:off x="4914900" y="8475663"/>
            <a:ext cx="1600200" cy="485775"/>
          </a:xfrm>
          <a:prstGeom prst="rect">
            <a:avLst/>
          </a:prstGeom>
        </p:spPr>
        <p:txBody>
          <a:bodyPr/>
          <a:lstStyle/>
          <a:p>
            <a:fld id="{41BAE7D1-F68B-A04D-BC7C-EF030ECE98F2}" type="slidenum">
              <a:rPr lang="en-US" smtClean="0"/>
              <a:pPr/>
              <a:t>‹#›</a:t>
            </a:fld>
            <a:endParaRPr lang="en-US"/>
          </a:p>
        </p:txBody>
      </p:sp>
    </p:spTree>
    <p:extLst>
      <p:ext uri="{BB962C8B-B14F-4D97-AF65-F5344CB8AC3E}">
        <p14:creationId xmlns:p14="http://schemas.microsoft.com/office/powerpoint/2010/main" val="18583027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GB"/>
              <a:t>Click to edit Master title style</a:t>
            </a:r>
            <a:endParaRPr lang="en-US"/>
          </a:p>
        </p:txBody>
      </p:sp>
      <p:sp>
        <p:nvSpPr>
          <p:cNvPr id="3" name="Content Placeholder 2"/>
          <p:cNvSpPr>
            <a:spLocks noGrp="1"/>
          </p:cNvSpPr>
          <p:nvPr>
            <p:ph sz="half" idx="1"/>
          </p:nvPr>
        </p:nvSpPr>
        <p:spPr>
          <a:xfrm>
            <a:off x="342900" y="2133600"/>
            <a:ext cx="3009900" cy="60340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3505200" y="2133600"/>
            <a:ext cx="3009900" cy="60340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a:xfrm>
            <a:off x="342900" y="8475663"/>
            <a:ext cx="1600200" cy="485775"/>
          </a:xfrm>
          <a:prstGeom prst="rect">
            <a:avLst/>
          </a:prstGeom>
        </p:spPr>
        <p:txBody>
          <a:bodyPr/>
          <a:lstStyle/>
          <a:p>
            <a:endParaRPr lang="en-US"/>
          </a:p>
        </p:txBody>
      </p:sp>
      <p:sp>
        <p:nvSpPr>
          <p:cNvPr id="6" name="Footer Placeholder 5"/>
          <p:cNvSpPr>
            <a:spLocks noGrp="1"/>
          </p:cNvSpPr>
          <p:nvPr>
            <p:ph type="ftr" sz="quarter" idx="11"/>
          </p:nvPr>
        </p:nvSpPr>
        <p:spPr>
          <a:xfrm>
            <a:off x="2343150" y="8475663"/>
            <a:ext cx="2171700" cy="485775"/>
          </a:xfrm>
          <a:prstGeom prst="rect">
            <a:avLst/>
          </a:prstGeom>
        </p:spPr>
        <p:txBody>
          <a:bodyPr/>
          <a:lstStyle/>
          <a:p>
            <a:r>
              <a:rPr lang="en-US"/>
              <a:t>Page</a:t>
            </a:r>
          </a:p>
        </p:txBody>
      </p:sp>
      <p:sp>
        <p:nvSpPr>
          <p:cNvPr id="7" name="Slide Number Placeholder 6"/>
          <p:cNvSpPr>
            <a:spLocks noGrp="1"/>
          </p:cNvSpPr>
          <p:nvPr>
            <p:ph type="sldNum" sz="quarter" idx="12"/>
          </p:nvPr>
        </p:nvSpPr>
        <p:spPr>
          <a:xfrm>
            <a:off x="4914900" y="8475663"/>
            <a:ext cx="1600200" cy="485775"/>
          </a:xfrm>
          <a:prstGeom prst="rect">
            <a:avLst/>
          </a:prstGeom>
        </p:spPr>
        <p:txBody>
          <a:bodyPr/>
          <a:lstStyle/>
          <a:p>
            <a:fld id="{41BAE7D1-F68B-A04D-BC7C-EF030ECE98F2}" type="slidenum">
              <a:rPr lang="en-US" smtClean="0"/>
              <a:pPr/>
              <a:t>‹#›</a:t>
            </a:fld>
            <a:endParaRPr lang="en-US"/>
          </a:p>
        </p:txBody>
      </p:sp>
    </p:spTree>
    <p:extLst>
      <p:ext uri="{BB962C8B-B14F-4D97-AF65-F5344CB8AC3E}">
        <p14:creationId xmlns:p14="http://schemas.microsoft.com/office/powerpoint/2010/main" val="11071005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342900" y="2046288"/>
            <a:ext cx="3030538" cy="854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342900" y="2900363"/>
            <a:ext cx="3030538" cy="526732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3484563" y="2046288"/>
            <a:ext cx="3030537" cy="854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3484563" y="2900363"/>
            <a:ext cx="3030537" cy="526732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a:xfrm>
            <a:off x="342900" y="8475663"/>
            <a:ext cx="1600200" cy="485775"/>
          </a:xfrm>
          <a:prstGeom prst="rect">
            <a:avLst/>
          </a:prstGeom>
        </p:spPr>
        <p:txBody>
          <a:bodyPr/>
          <a:lstStyle/>
          <a:p>
            <a:endParaRPr lang="en-US"/>
          </a:p>
        </p:txBody>
      </p:sp>
      <p:sp>
        <p:nvSpPr>
          <p:cNvPr id="8" name="Footer Placeholder 7"/>
          <p:cNvSpPr>
            <a:spLocks noGrp="1"/>
          </p:cNvSpPr>
          <p:nvPr>
            <p:ph type="ftr" sz="quarter" idx="11"/>
          </p:nvPr>
        </p:nvSpPr>
        <p:spPr>
          <a:xfrm>
            <a:off x="2343150" y="8475663"/>
            <a:ext cx="2171700" cy="485775"/>
          </a:xfrm>
          <a:prstGeom prst="rect">
            <a:avLst/>
          </a:prstGeom>
        </p:spPr>
        <p:txBody>
          <a:bodyPr/>
          <a:lstStyle/>
          <a:p>
            <a:r>
              <a:rPr lang="en-US"/>
              <a:t>Page</a:t>
            </a:r>
          </a:p>
        </p:txBody>
      </p:sp>
      <p:sp>
        <p:nvSpPr>
          <p:cNvPr id="9" name="Slide Number Placeholder 8"/>
          <p:cNvSpPr>
            <a:spLocks noGrp="1"/>
          </p:cNvSpPr>
          <p:nvPr>
            <p:ph type="sldNum" sz="quarter" idx="12"/>
          </p:nvPr>
        </p:nvSpPr>
        <p:spPr>
          <a:xfrm>
            <a:off x="4914900" y="8475663"/>
            <a:ext cx="1600200" cy="485775"/>
          </a:xfrm>
          <a:prstGeom prst="rect">
            <a:avLst/>
          </a:prstGeom>
        </p:spPr>
        <p:txBody>
          <a:bodyPr/>
          <a:lstStyle/>
          <a:p>
            <a:fld id="{41BAE7D1-F68B-A04D-BC7C-EF030ECE98F2}" type="slidenum">
              <a:rPr lang="en-US" smtClean="0"/>
              <a:pPr/>
              <a:t>‹#›</a:t>
            </a:fld>
            <a:endParaRPr lang="en-US"/>
          </a:p>
        </p:txBody>
      </p:sp>
    </p:spTree>
    <p:extLst>
      <p:ext uri="{BB962C8B-B14F-4D97-AF65-F5344CB8AC3E}">
        <p14:creationId xmlns:p14="http://schemas.microsoft.com/office/powerpoint/2010/main" val="26112374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GB"/>
              <a:t>Click to edit Master title style</a:t>
            </a:r>
            <a:endParaRPr lang="en-US"/>
          </a:p>
        </p:txBody>
      </p:sp>
      <p:sp>
        <p:nvSpPr>
          <p:cNvPr id="3" name="Date Placeholder 2"/>
          <p:cNvSpPr>
            <a:spLocks noGrp="1"/>
          </p:cNvSpPr>
          <p:nvPr>
            <p:ph type="dt" sz="half" idx="10"/>
          </p:nvPr>
        </p:nvSpPr>
        <p:spPr>
          <a:xfrm>
            <a:off x="342900" y="8475663"/>
            <a:ext cx="1600200" cy="485775"/>
          </a:xfrm>
          <a:prstGeom prst="rect">
            <a:avLst/>
          </a:prstGeom>
        </p:spPr>
        <p:txBody>
          <a:bodyPr/>
          <a:lstStyle/>
          <a:p>
            <a:endParaRPr lang="en-US"/>
          </a:p>
        </p:txBody>
      </p:sp>
      <p:sp>
        <p:nvSpPr>
          <p:cNvPr id="4" name="Footer Placeholder 3"/>
          <p:cNvSpPr>
            <a:spLocks noGrp="1"/>
          </p:cNvSpPr>
          <p:nvPr>
            <p:ph type="ftr" sz="quarter" idx="11"/>
          </p:nvPr>
        </p:nvSpPr>
        <p:spPr>
          <a:xfrm>
            <a:off x="2343150" y="8475663"/>
            <a:ext cx="2171700" cy="485775"/>
          </a:xfrm>
          <a:prstGeom prst="rect">
            <a:avLst/>
          </a:prstGeom>
        </p:spPr>
        <p:txBody>
          <a:bodyPr/>
          <a:lstStyle/>
          <a:p>
            <a:r>
              <a:rPr lang="en-US"/>
              <a:t>Page</a:t>
            </a:r>
          </a:p>
        </p:txBody>
      </p:sp>
      <p:sp>
        <p:nvSpPr>
          <p:cNvPr id="5" name="Slide Number Placeholder 4"/>
          <p:cNvSpPr>
            <a:spLocks noGrp="1"/>
          </p:cNvSpPr>
          <p:nvPr>
            <p:ph type="sldNum" sz="quarter" idx="12"/>
          </p:nvPr>
        </p:nvSpPr>
        <p:spPr>
          <a:xfrm>
            <a:off x="4914900" y="8475663"/>
            <a:ext cx="1600200" cy="485775"/>
          </a:xfrm>
          <a:prstGeom prst="rect">
            <a:avLst/>
          </a:prstGeom>
        </p:spPr>
        <p:txBody>
          <a:bodyPr/>
          <a:lstStyle/>
          <a:p>
            <a:fld id="{41BAE7D1-F68B-A04D-BC7C-EF030ECE98F2}" type="slidenum">
              <a:rPr lang="en-US" smtClean="0"/>
              <a:pPr/>
              <a:t>‹#›</a:t>
            </a:fld>
            <a:endParaRPr lang="en-US"/>
          </a:p>
        </p:txBody>
      </p:sp>
    </p:spTree>
    <p:extLst>
      <p:ext uri="{BB962C8B-B14F-4D97-AF65-F5344CB8AC3E}">
        <p14:creationId xmlns:p14="http://schemas.microsoft.com/office/powerpoint/2010/main" val="12440815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42900" y="8475663"/>
            <a:ext cx="1600200" cy="485775"/>
          </a:xfrm>
          <a:prstGeom prst="rect">
            <a:avLst/>
          </a:prstGeom>
        </p:spPr>
        <p:txBody>
          <a:bodyPr/>
          <a:lstStyle/>
          <a:p>
            <a:endParaRPr lang="en-US"/>
          </a:p>
        </p:txBody>
      </p:sp>
      <p:sp>
        <p:nvSpPr>
          <p:cNvPr id="3" name="Footer Placeholder 2"/>
          <p:cNvSpPr>
            <a:spLocks noGrp="1"/>
          </p:cNvSpPr>
          <p:nvPr>
            <p:ph type="ftr" sz="quarter" idx="11"/>
          </p:nvPr>
        </p:nvSpPr>
        <p:spPr>
          <a:xfrm>
            <a:off x="2343150" y="8475663"/>
            <a:ext cx="2171700" cy="485775"/>
          </a:xfrm>
          <a:prstGeom prst="rect">
            <a:avLst/>
          </a:prstGeom>
        </p:spPr>
        <p:txBody>
          <a:bodyPr/>
          <a:lstStyle/>
          <a:p>
            <a:r>
              <a:rPr lang="en-US"/>
              <a:t>Page</a:t>
            </a:r>
          </a:p>
        </p:txBody>
      </p:sp>
      <p:sp>
        <p:nvSpPr>
          <p:cNvPr id="4" name="Slide Number Placeholder 3"/>
          <p:cNvSpPr>
            <a:spLocks noGrp="1"/>
          </p:cNvSpPr>
          <p:nvPr>
            <p:ph type="sldNum" sz="quarter" idx="12"/>
          </p:nvPr>
        </p:nvSpPr>
        <p:spPr>
          <a:xfrm>
            <a:off x="4914900" y="8475663"/>
            <a:ext cx="1600200" cy="485775"/>
          </a:xfrm>
          <a:prstGeom prst="rect">
            <a:avLst/>
          </a:prstGeom>
        </p:spPr>
        <p:txBody>
          <a:bodyPr/>
          <a:lstStyle/>
          <a:p>
            <a:fld id="{41BAE7D1-F68B-A04D-BC7C-EF030ECE98F2}" type="slidenum">
              <a:rPr lang="en-US" smtClean="0"/>
              <a:pPr/>
              <a:t>‹#›</a:t>
            </a:fld>
            <a:endParaRPr lang="en-US"/>
          </a:p>
        </p:txBody>
      </p:sp>
    </p:spTree>
    <p:extLst>
      <p:ext uri="{BB962C8B-B14F-4D97-AF65-F5344CB8AC3E}">
        <p14:creationId xmlns:p14="http://schemas.microsoft.com/office/powerpoint/2010/main" val="2999906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a:prstGeom prst="rect">
            <a:avLst/>
          </a:prstGeo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541338" y="3875088"/>
            <a:ext cx="5829300" cy="200025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342900" y="8475663"/>
            <a:ext cx="1600200" cy="485775"/>
          </a:xfrm>
          <a:prstGeom prst="rect">
            <a:avLst/>
          </a:prstGeom>
        </p:spPr>
        <p:txBody>
          <a:bodyPr/>
          <a:lstStyle/>
          <a:p>
            <a:endParaRPr lang="en-US"/>
          </a:p>
        </p:txBody>
      </p:sp>
      <p:sp>
        <p:nvSpPr>
          <p:cNvPr id="5" name="Footer Placeholder 4"/>
          <p:cNvSpPr>
            <a:spLocks noGrp="1"/>
          </p:cNvSpPr>
          <p:nvPr>
            <p:ph type="ftr" sz="quarter" idx="11"/>
          </p:nvPr>
        </p:nvSpPr>
        <p:spPr>
          <a:xfrm>
            <a:off x="2343150" y="8475663"/>
            <a:ext cx="2171700" cy="485775"/>
          </a:xfrm>
          <a:prstGeom prst="rect">
            <a:avLst/>
          </a:prstGeom>
        </p:spPr>
        <p:txBody>
          <a:bodyPr/>
          <a:lstStyle/>
          <a:p>
            <a:r>
              <a:rPr lang="en-US"/>
              <a:t>Page</a:t>
            </a:r>
          </a:p>
        </p:txBody>
      </p:sp>
      <p:sp>
        <p:nvSpPr>
          <p:cNvPr id="6" name="Slide Number Placeholder 5"/>
          <p:cNvSpPr>
            <a:spLocks noGrp="1"/>
          </p:cNvSpPr>
          <p:nvPr>
            <p:ph type="sldNum" sz="quarter" idx="12"/>
          </p:nvPr>
        </p:nvSpPr>
        <p:spPr>
          <a:xfrm>
            <a:off x="4914900" y="8475663"/>
            <a:ext cx="1600200" cy="485775"/>
          </a:xfrm>
          <a:prstGeom prst="rect">
            <a:avLst/>
          </a:prstGeom>
        </p:spPr>
        <p:txBody>
          <a:bodyPr/>
          <a:lstStyle/>
          <a:p>
            <a:fld id="{721506B6-99A2-D440-8BA4-391E8D4F9CE0}" type="slidenum">
              <a:rPr lang="en-US" smtClean="0"/>
              <a:pPr/>
              <a:t>‹#›</a:t>
            </a:fld>
            <a:endParaRPr lang="en-US"/>
          </a:p>
        </p:txBody>
      </p:sp>
    </p:spTree>
    <p:extLst>
      <p:ext uri="{BB962C8B-B14F-4D97-AF65-F5344CB8AC3E}">
        <p14:creationId xmlns:p14="http://schemas.microsoft.com/office/powerpoint/2010/main" val="224769777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2681288" y="363538"/>
            <a:ext cx="3833812" cy="780415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342900" y="1912938"/>
            <a:ext cx="2255838" cy="62547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342900" y="8475663"/>
            <a:ext cx="1600200" cy="485775"/>
          </a:xfrm>
          <a:prstGeom prst="rect">
            <a:avLst/>
          </a:prstGeom>
        </p:spPr>
        <p:txBody>
          <a:bodyPr/>
          <a:lstStyle/>
          <a:p>
            <a:endParaRPr lang="en-US"/>
          </a:p>
        </p:txBody>
      </p:sp>
      <p:sp>
        <p:nvSpPr>
          <p:cNvPr id="6" name="Footer Placeholder 5"/>
          <p:cNvSpPr>
            <a:spLocks noGrp="1"/>
          </p:cNvSpPr>
          <p:nvPr>
            <p:ph type="ftr" sz="quarter" idx="11"/>
          </p:nvPr>
        </p:nvSpPr>
        <p:spPr>
          <a:xfrm>
            <a:off x="2343150" y="8475663"/>
            <a:ext cx="2171700" cy="485775"/>
          </a:xfrm>
          <a:prstGeom prst="rect">
            <a:avLst/>
          </a:prstGeom>
        </p:spPr>
        <p:txBody>
          <a:bodyPr/>
          <a:lstStyle/>
          <a:p>
            <a:r>
              <a:rPr lang="en-US"/>
              <a:t>Page</a:t>
            </a:r>
          </a:p>
        </p:txBody>
      </p:sp>
      <p:sp>
        <p:nvSpPr>
          <p:cNvPr id="7" name="Slide Number Placeholder 6"/>
          <p:cNvSpPr>
            <a:spLocks noGrp="1"/>
          </p:cNvSpPr>
          <p:nvPr>
            <p:ph type="sldNum" sz="quarter" idx="12"/>
          </p:nvPr>
        </p:nvSpPr>
        <p:spPr>
          <a:xfrm>
            <a:off x="4914900" y="8475663"/>
            <a:ext cx="1600200" cy="485775"/>
          </a:xfrm>
          <a:prstGeom prst="rect">
            <a:avLst/>
          </a:prstGeom>
        </p:spPr>
        <p:txBody>
          <a:bodyPr/>
          <a:lstStyle/>
          <a:p>
            <a:fld id="{41BAE7D1-F68B-A04D-BC7C-EF030ECE98F2}" type="slidenum">
              <a:rPr lang="en-US" smtClean="0"/>
              <a:pPr/>
              <a:t>‹#›</a:t>
            </a:fld>
            <a:endParaRPr lang="en-US"/>
          </a:p>
        </p:txBody>
      </p:sp>
    </p:spTree>
    <p:extLst>
      <p:ext uri="{BB962C8B-B14F-4D97-AF65-F5344CB8AC3E}">
        <p14:creationId xmlns:p14="http://schemas.microsoft.com/office/powerpoint/2010/main" val="238295469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a:prstGeom prst="rect">
            <a:avLst/>
          </a:prstGeo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344613" y="817563"/>
            <a:ext cx="4114800" cy="5486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613" y="7156450"/>
            <a:ext cx="4114800" cy="10731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342900" y="8475663"/>
            <a:ext cx="1600200" cy="485775"/>
          </a:xfrm>
          <a:prstGeom prst="rect">
            <a:avLst/>
          </a:prstGeom>
        </p:spPr>
        <p:txBody>
          <a:bodyPr/>
          <a:lstStyle/>
          <a:p>
            <a:endParaRPr lang="en-US"/>
          </a:p>
        </p:txBody>
      </p:sp>
      <p:sp>
        <p:nvSpPr>
          <p:cNvPr id="6" name="Footer Placeholder 5"/>
          <p:cNvSpPr>
            <a:spLocks noGrp="1"/>
          </p:cNvSpPr>
          <p:nvPr>
            <p:ph type="ftr" sz="quarter" idx="11"/>
          </p:nvPr>
        </p:nvSpPr>
        <p:spPr>
          <a:xfrm>
            <a:off x="2343150" y="8475663"/>
            <a:ext cx="2171700" cy="485775"/>
          </a:xfrm>
          <a:prstGeom prst="rect">
            <a:avLst/>
          </a:prstGeom>
        </p:spPr>
        <p:txBody>
          <a:bodyPr/>
          <a:lstStyle/>
          <a:p>
            <a:r>
              <a:rPr lang="en-US"/>
              <a:t>Page</a:t>
            </a:r>
          </a:p>
        </p:txBody>
      </p:sp>
      <p:sp>
        <p:nvSpPr>
          <p:cNvPr id="7" name="Slide Number Placeholder 6"/>
          <p:cNvSpPr>
            <a:spLocks noGrp="1"/>
          </p:cNvSpPr>
          <p:nvPr>
            <p:ph type="sldNum" sz="quarter" idx="12"/>
          </p:nvPr>
        </p:nvSpPr>
        <p:spPr>
          <a:xfrm>
            <a:off x="4914900" y="8475663"/>
            <a:ext cx="1600200" cy="485775"/>
          </a:xfrm>
          <a:prstGeom prst="rect">
            <a:avLst/>
          </a:prstGeom>
        </p:spPr>
        <p:txBody>
          <a:bodyPr/>
          <a:lstStyle/>
          <a:p>
            <a:fld id="{41BAE7D1-F68B-A04D-BC7C-EF030ECE98F2}" type="slidenum">
              <a:rPr lang="en-US" smtClean="0"/>
              <a:pPr/>
              <a:t>‹#›</a:t>
            </a:fld>
            <a:endParaRPr lang="en-US"/>
          </a:p>
        </p:txBody>
      </p:sp>
    </p:spTree>
    <p:extLst>
      <p:ext uri="{BB962C8B-B14F-4D97-AF65-F5344CB8AC3E}">
        <p14:creationId xmlns:p14="http://schemas.microsoft.com/office/powerpoint/2010/main" val="70611164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342900" y="2133600"/>
            <a:ext cx="6172200" cy="603408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342900" y="8475663"/>
            <a:ext cx="1600200" cy="485775"/>
          </a:xfrm>
          <a:prstGeom prst="rect">
            <a:avLst/>
          </a:prstGeom>
        </p:spPr>
        <p:txBody>
          <a:bodyPr/>
          <a:lstStyle/>
          <a:p>
            <a:endParaRPr lang="en-US"/>
          </a:p>
        </p:txBody>
      </p:sp>
      <p:sp>
        <p:nvSpPr>
          <p:cNvPr id="5" name="Footer Placeholder 4"/>
          <p:cNvSpPr>
            <a:spLocks noGrp="1"/>
          </p:cNvSpPr>
          <p:nvPr>
            <p:ph type="ftr" sz="quarter" idx="11"/>
          </p:nvPr>
        </p:nvSpPr>
        <p:spPr>
          <a:xfrm>
            <a:off x="2343150" y="8475663"/>
            <a:ext cx="2171700" cy="485775"/>
          </a:xfrm>
          <a:prstGeom prst="rect">
            <a:avLst/>
          </a:prstGeom>
        </p:spPr>
        <p:txBody>
          <a:bodyPr/>
          <a:lstStyle/>
          <a:p>
            <a:r>
              <a:rPr lang="en-US"/>
              <a:t>Page</a:t>
            </a:r>
          </a:p>
        </p:txBody>
      </p:sp>
      <p:sp>
        <p:nvSpPr>
          <p:cNvPr id="6" name="Slide Number Placeholder 5"/>
          <p:cNvSpPr>
            <a:spLocks noGrp="1"/>
          </p:cNvSpPr>
          <p:nvPr>
            <p:ph type="sldNum" sz="quarter" idx="12"/>
          </p:nvPr>
        </p:nvSpPr>
        <p:spPr>
          <a:xfrm>
            <a:off x="4914900" y="8475663"/>
            <a:ext cx="1600200" cy="485775"/>
          </a:xfrm>
          <a:prstGeom prst="rect">
            <a:avLst/>
          </a:prstGeom>
        </p:spPr>
        <p:txBody>
          <a:bodyPr/>
          <a:lstStyle/>
          <a:p>
            <a:fld id="{41BAE7D1-F68B-A04D-BC7C-EF030ECE98F2}" type="slidenum">
              <a:rPr lang="en-US" smtClean="0"/>
              <a:pPr/>
              <a:t>‹#›</a:t>
            </a:fld>
            <a:endParaRPr lang="en-US"/>
          </a:p>
        </p:txBody>
      </p:sp>
    </p:spTree>
    <p:extLst>
      <p:ext uri="{BB962C8B-B14F-4D97-AF65-F5344CB8AC3E}">
        <p14:creationId xmlns:p14="http://schemas.microsoft.com/office/powerpoint/2010/main" val="130144165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713"/>
            <a:ext cx="1543050" cy="7800975"/>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342900" y="366713"/>
            <a:ext cx="4476750" cy="7800975"/>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342900" y="8475663"/>
            <a:ext cx="1600200" cy="485775"/>
          </a:xfrm>
          <a:prstGeom prst="rect">
            <a:avLst/>
          </a:prstGeom>
        </p:spPr>
        <p:txBody>
          <a:bodyPr/>
          <a:lstStyle/>
          <a:p>
            <a:endParaRPr lang="en-US"/>
          </a:p>
        </p:txBody>
      </p:sp>
      <p:sp>
        <p:nvSpPr>
          <p:cNvPr id="5" name="Footer Placeholder 4"/>
          <p:cNvSpPr>
            <a:spLocks noGrp="1"/>
          </p:cNvSpPr>
          <p:nvPr>
            <p:ph type="ftr" sz="quarter" idx="11"/>
          </p:nvPr>
        </p:nvSpPr>
        <p:spPr>
          <a:xfrm>
            <a:off x="2343150" y="8475663"/>
            <a:ext cx="2171700" cy="485775"/>
          </a:xfrm>
          <a:prstGeom prst="rect">
            <a:avLst/>
          </a:prstGeom>
        </p:spPr>
        <p:txBody>
          <a:bodyPr/>
          <a:lstStyle/>
          <a:p>
            <a:r>
              <a:rPr lang="en-US"/>
              <a:t>Page</a:t>
            </a:r>
          </a:p>
        </p:txBody>
      </p:sp>
      <p:sp>
        <p:nvSpPr>
          <p:cNvPr id="6" name="Slide Number Placeholder 5"/>
          <p:cNvSpPr>
            <a:spLocks noGrp="1"/>
          </p:cNvSpPr>
          <p:nvPr>
            <p:ph type="sldNum" sz="quarter" idx="12"/>
          </p:nvPr>
        </p:nvSpPr>
        <p:spPr>
          <a:xfrm>
            <a:off x="4914900" y="8475663"/>
            <a:ext cx="1600200" cy="485775"/>
          </a:xfrm>
          <a:prstGeom prst="rect">
            <a:avLst/>
          </a:prstGeom>
        </p:spPr>
        <p:txBody>
          <a:bodyPr/>
          <a:lstStyle/>
          <a:p>
            <a:fld id="{41BAE7D1-F68B-A04D-BC7C-EF030ECE98F2}" type="slidenum">
              <a:rPr lang="en-US" smtClean="0"/>
              <a:pPr/>
              <a:t>‹#›</a:t>
            </a:fld>
            <a:endParaRPr lang="en-US"/>
          </a:p>
        </p:txBody>
      </p:sp>
    </p:spTree>
    <p:extLst>
      <p:ext uri="{BB962C8B-B14F-4D97-AF65-F5344CB8AC3E}">
        <p14:creationId xmlns:p14="http://schemas.microsoft.com/office/powerpoint/2010/main" val="2735642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GB"/>
              <a:t>Click to edit Master title style</a:t>
            </a:r>
            <a:endParaRPr lang="en-US"/>
          </a:p>
        </p:txBody>
      </p:sp>
      <p:sp>
        <p:nvSpPr>
          <p:cNvPr id="3" name="Content Placeholder 2"/>
          <p:cNvSpPr>
            <a:spLocks noGrp="1"/>
          </p:cNvSpPr>
          <p:nvPr>
            <p:ph sz="half" idx="1"/>
          </p:nvPr>
        </p:nvSpPr>
        <p:spPr>
          <a:xfrm>
            <a:off x="342900" y="2133600"/>
            <a:ext cx="3009900" cy="60340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3505200" y="2133600"/>
            <a:ext cx="3009900" cy="60340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a:xfrm>
            <a:off x="342900" y="8475663"/>
            <a:ext cx="1600200" cy="485775"/>
          </a:xfrm>
          <a:prstGeom prst="rect">
            <a:avLst/>
          </a:prstGeom>
        </p:spPr>
        <p:txBody>
          <a:bodyPr/>
          <a:lstStyle/>
          <a:p>
            <a:endParaRPr lang="en-US"/>
          </a:p>
        </p:txBody>
      </p:sp>
      <p:sp>
        <p:nvSpPr>
          <p:cNvPr id="6" name="Footer Placeholder 5"/>
          <p:cNvSpPr>
            <a:spLocks noGrp="1"/>
          </p:cNvSpPr>
          <p:nvPr>
            <p:ph type="ftr" sz="quarter" idx="11"/>
          </p:nvPr>
        </p:nvSpPr>
        <p:spPr>
          <a:xfrm>
            <a:off x="2343150" y="8475663"/>
            <a:ext cx="2171700" cy="485775"/>
          </a:xfrm>
          <a:prstGeom prst="rect">
            <a:avLst/>
          </a:prstGeom>
        </p:spPr>
        <p:txBody>
          <a:bodyPr/>
          <a:lstStyle/>
          <a:p>
            <a:r>
              <a:rPr lang="en-US"/>
              <a:t>Page</a:t>
            </a:r>
          </a:p>
        </p:txBody>
      </p:sp>
      <p:sp>
        <p:nvSpPr>
          <p:cNvPr id="7" name="Slide Number Placeholder 6"/>
          <p:cNvSpPr>
            <a:spLocks noGrp="1"/>
          </p:cNvSpPr>
          <p:nvPr>
            <p:ph type="sldNum" sz="quarter" idx="12"/>
          </p:nvPr>
        </p:nvSpPr>
        <p:spPr>
          <a:xfrm>
            <a:off x="4914900" y="8475663"/>
            <a:ext cx="1600200" cy="485775"/>
          </a:xfrm>
          <a:prstGeom prst="rect">
            <a:avLst/>
          </a:prstGeom>
        </p:spPr>
        <p:txBody>
          <a:bodyPr/>
          <a:lstStyle/>
          <a:p>
            <a:fld id="{721506B6-99A2-D440-8BA4-391E8D4F9CE0}" type="slidenum">
              <a:rPr lang="en-US" smtClean="0"/>
              <a:pPr/>
              <a:t>‹#›</a:t>
            </a:fld>
            <a:endParaRPr lang="en-US"/>
          </a:p>
        </p:txBody>
      </p:sp>
    </p:spTree>
    <p:extLst>
      <p:ext uri="{BB962C8B-B14F-4D97-AF65-F5344CB8AC3E}">
        <p14:creationId xmlns:p14="http://schemas.microsoft.com/office/powerpoint/2010/main" val="69009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342900" y="2046288"/>
            <a:ext cx="3030538" cy="854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342900" y="2900363"/>
            <a:ext cx="3030538" cy="526732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3484563" y="2046288"/>
            <a:ext cx="3030537" cy="854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3484563" y="2900363"/>
            <a:ext cx="3030537" cy="526732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a:xfrm>
            <a:off x="342900" y="8475663"/>
            <a:ext cx="1600200" cy="485775"/>
          </a:xfrm>
          <a:prstGeom prst="rect">
            <a:avLst/>
          </a:prstGeom>
        </p:spPr>
        <p:txBody>
          <a:bodyPr/>
          <a:lstStyle/>
          <a:p>
            <a:endParaRPr lang="en-US"/>
          </a:p>
        </p:txBody>
      </p:sp>
      <p:sp>
        <p:nvSpPr>
          <p:cNvPr id="8" name="Footer Placeholder 7"/>
          <p:cNvSpPr>
            <a:spLocks noGrp="1"/>
          </p:cNvSpPr>
          <p:nvPr>
            <p:ph type="ftr" sz="quarter" idx="11"/>
          </p:nvPr>
        </p:nvSpPr>
        <p:spPr>
          <a:xfrm>
            <a:off x="2343150" y="8475663"/>
            <a:ext cx="2171700" cy="485775"/>
          </a:xfrm>
          <a:prstGeom prst="rect">
            <a:avLst/>
          </a:prstGeom>
        </p:spPr>
        <p:txBody>
          <a:bodyPr/>
          <a:lstStyle/>
          <a:p>
            <a:r>
              <a:rPr lang="en-US"/>
              <a:t>Page</a:t>
            </a:r>
          </a:p>
        </p:txBody>
      </p:sp>
      <p:sp>
        <p:nvSpPr>
          <p:cNvPr id="9" name="Slide Number Placeholder 8"/>
          <p:cNvSpPr>
            <a:spLocks noGrp="1"/>
          </p:cNvSpPr>
          <p:nvPr>
            <p:ph type="sldNum" sz="quarter" idx="12"/>
          </p:nvPr>
        </p:nvSpPr>
        <p:spPr>
          <a:xfrm>
            <a:off x="4914900" y="8475663"/>
            <a:ext cx="1600200" cy="485775"/>
          </a:xfrm>
          <a:prstGeom prst="rect">
            <a:avLst/>
          </a:prstGeom>
        </p:spPr>
        <p:txBody>
          <a:bodyPr/>
          <a:lstStyle/>
          <a:p>
            <a:fld id="{721506B6-99A2-D440-8BA4-391E8D4F9CE0}" type="slidenum">
              <a:rPr lang="en-US" smtClean="0"/>
              <a:pPr/>
              <a:t>‹#›</a:t>
            </a:fld>
            <a:endParaRPr lang="en-US"/>
          </a:p>
        </p:txBody>
      </p:sp>
    </p:spTree>
    <p:extLst>
      <p:ext uri="{BB962C8B-B14F-4D97-AF65-F5344CB8AC3E}">
        <p14:creationId xmlns:p14="http://schemas.microsoft.com/office/powerpoint/2010/main" val="3975344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GB"/>
              <a:t>Click to edit Master title style</a:t>
            </a:r>
            <a:endParaRPr lang="en-US"/>
          </a:p>
        </p:txBody>
      </p:sp>
      <p:sp>
        <p:nvSpPr>
          <p:cNvPr id="3" name="Date Placeholder 2"/>
          <p:cNvSpPr>
            <a:spLocks noGrp="1"/>
          </p:cNvSpPr>
          <p:nvPr>
            <p:ph type="dt" sz="half" idx="10"/>
          </p:nvPr>
        </p:nvSpPr>
        <p:spPr>
          <a:xfrm>
            <a:off x="342900" y="8475663"/>
            <a:ext cx="1600200" cy="485775"/>
          </a:xfrm>
          <a:prstGeom prst="rect">
            <a:avLst/>
          </a:prstGeom>
        </p:spPr>
        <p:txBody>
          <a:bodyPr/>
          <a:lstStyle/>
          <a:p>
            <a:endParaRPr lang="en-US"/>
          </a:p>
        </p:txBody>
      </p:sp>
      <p:sp>
        <p:nvSpPr>
          <p:cNvPr id="4" name="Footer Placeholder 3"/>
          <p:cNvSpPr>
            <a:spLocks noGrp="1"/>
          </p:cNvSpPr>
          <p:nvPr>
            <p:ph type="ftr" sz="quarter" idx="11"/>
          </p:nvPr>
        </p:nvSpPr>
        <p:spPr>
          <a:xfrm>
            <a:off x="2343150" y="8475663"/>
            <a:ext cx="2171700" cy="485775"/>
          </a:xfrm>
          <a:prstGeom prst="rect">
            <a:avLst/>
          </a:prstGeom>
        </p:spPr>
        <p:txBody>
          <a:bodyPr/>
          <a:lstStyle/>
          <a:p>
            <a:r>
              <a:rPr lang="en-US"/>
              <a:t>Page</a:t>
            </a:r>
          </a:p>
        </p:txBody>
      </p:sp>
      <p:sp>
        <p:nvSpPr>
          <p:cNvPr id="5" name="Slide Number Placeholder 4"/>
          <p:cNvSpPr>
            <a:spLocks noGrp="1"/>
          </p:cNvSpPr>
          <p:nvPr>
            <p:ph type="sldNum" sz="quarter" idx="12"/>
          </p:nvPr>
        </p:nvSpPr>
        <p:spPr>
          <a:xfrm>
            <a:off x="4914900" y="8475663"/>
            <a:ext cx="1600200" cy="485775"/>
          </a:xfrm>
          <a:prstGeom prst="rect">
            <a:avLst/>
          </a:prstGeom>
        </p:spPr>
        <p:txBody>
          <a:bodyPr/>
          <a:lstStyle/>
          <a:p>
            <a:fld id="{721506B6-99A2-D440-8BA4-391E8D4F9CE0}" type="slidenum">
              <a:rPr lang="en-US" smtClean="0"/>
              <a:pPr/>
              <a:t>‹#›</a:t>
            </a:fld>
            <a:endParaRPr lang="en-US"/>
          </a:p>
        </p:txBody>
      </p:sp>
    </p:spTree>
    <p:extLst>
      <p:ext uri="{BB962C8B-B14F-4D97-AF65-F5344CB8AC3E}">
        <p14:creationId xmlns:p14="http://schemas.microsoft.com/office/powerpoint/2010/main" val="643487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42900" y="8475663"/>
            <a:ext cx="1600200" cy="485775"/>
          </a:xfrm>
          <a:prstGeom prst="rect">
            <a:avLst/>
          </a:prstGeom>
        </p:spPr>
        <p:txBody>
          <a:bodyPr/>
          <a:lstStyle/>
          <a:p>
            <a:endParaRPr lang="en-US"/>
          </a:p>
        </p:txBody>
      </p:sp>
      <p:sp>
        <p:nvSpPr>
          <p:cNvPr id="3" name="Footer Placeholder 2"/>
          <p:cNvSpPr>
            <a:spLocks noGrp="1"/>
          </p:cNvSpPr>
          <p:nvPr>
            <p:ph type="ftr" sz="quarter" idx="11"/>
          </p:nvPr>
        </p:nvSpPr>
        <p:spPr>
          <a:xfrm>
            <a:off x="2343150" y="8475663"/>
            <a:ext cx="2171700" cy="485775"/>
          </a:xfrm>
          <a:prstGeom prst="rect">
            <a:avLst/>
          </a:prstGeom>
        </p:spPr>
        <p:txBody>
          <a:bodyPr/>
          <a:lstStyle/>
          <a:p>
            <a:r>
              <a:rPr lang="en-US"/>
              <a:t>Page</a:t>
            </a:r>
          </a:p>
        </p:txBody>
      </p:sp>
      <p:sp>
        <p:nvSpPr>
          <p:cNvPr id="4" name="Slide Number Placeholder 3"/>
          <p:cNvSpPr>
            <a:spLocks noGrp="1"/>
          </p:cNvSpPr>
          <p:nvPr>
            <p:ph type="sldNum" sz="quarter" idx="12"/>
          </p:nvPr>
        </p:nvSpPr>
        <p:spPr>
          <a:xfrm>
            <a:off x="4914900" y="8475663"/>
            <a:ext cx="1600200" cy="485775"/>
          </a:xfrm>
          <a:prstGeom prst="rect">
            <a:avLst/>
          </a:prstGeom>
        </p:spPr>
        <p:txBody>
          <a:bodyPr/>
          <a:lstStyle/>
          <a:p>
            <a:fld id="{721506B6-99A2-D440-8BA4-391E8D4F9CE0}" type="slidenum">
              <a:rPr lang="en-US" smtClean="0"/>
              <a:pPr/>
              <a:t>‹#›</a:t>
            </a:fld>
            <a:endParaRPr lang="en-US"/>
          </a:p>
        </p:txBody>
      </p:sp>
    </p:spTree>
    <p:extLst>
      <p:ext uri="{BB962C8B-B14F-4D97-AF65-F5344CB8AC3E}">
        <p14:creationId xmlns:p14="http://schemas.microsoft.com/office/powerpoint/2010/main" val="4196830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2681288" y="363538"/>
            <a:ext cx="3833812" cy="780415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342900" y="1912938"/>
            <a:ext cx="2255838" cy="62547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342900" y="8475663"/>
            <a:ext cx="1600200" cy="485775"/>
          </a:xfrm>
          <a:prstGeom prst="rect">
            <a:avLst/>
          </a:prstGeom>
        </p:spPr>
        <p:txBody>
          <a:bodyPr/>
          <a:lstStyle/>
          <a:p>
            <a:endParaRPr lang="en-US"/>
          </a:p>
        </p:txBody>
      </p:sp>
      <p:sp>
        <p:nvSpPr>
          <p:cNvPr id="6" name="Footer Placeholder 5"/>
          <p:cNvSpPr>
            <a:spLocks noGrp="1"/>
          </p:cNvSpPr>
          <p:nvPr>
            <p:ph type="ftr" sz="quarter" idx="11"/>
          </p:nvPr>
        </p:nvSpPr>
        <p:spPr>
          <a:xfrm>
            <a:off x="2343150" y="8475663"/>
            <a:ext cx="2171700" cy="485775"/>
          </a:xfrm>
          <a:prstGeom prst="rect">
            <a:avLst/>
          </a:prstGeom>
        </p:spPr>
        <p:txBody>
          <a:bodyPr/>
          <a:lstStyle/>
          <a:p>
            <a:r>
              <a:rPr lang="en-US"/>
              <a:t>Page</a:t>
            </a:r>
          </a:p>
        </p:txBody>
      </p:sp>
      <p:sp>
        <p:nvSpPr>
          <p:cNvPr id="7" name="Slide Number Placeholder 6"/>
          <p:cNvSpPr>
            <a:spLocks noGrp="1"/>
          </p:cNvSpPr>
          <p:nvPr>
            <p:ph type="sldNum" sz="quarter" idx="12"/>
          </p:nvPr>
        </p:nvSpPr>
        <p:spPr>
          <a:xfrm>
            <a:off x="4914900" y="8475663"/>
            <a:ext cx="1600200" cy="485775"/>
          </a:xfrm>
          <a:prstGeom prst="rect">
            <a:avLst/>
          </a:prstGeom>
        </p:spPr>
        <p:txBody>
          <a:bodyPr/>
          <a:lstStyle/>
          <a:p>
            <a:fld id="{721506B6-99A2-D440-8BA4-391E8D4F9CE0}" type="slidenum">
              <a:rPr lang="en-US" smtClean="0"/>
              <a:pPr/>
              <a:t>‹#›</a:t>
            </a:fld>
            <a:endParaRPr lang="en-US"/>
          </a:p>
        </p:txBody>
      </p:sp>
    </p:spTree>
    <p:extLst>
      <p:ext uri="{BB962C8B-B14F-4D97-AF65-F5344CB8AC3E}">
        <p14:creationId xmlns:p14="http://schemas.microsoft.com/office/powerpoint/2010/main" val="1260106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a:prstGeom prst="rect">
            <a:avLst/>
          </a:prstGeo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344613" y="817563"/>
            <a:ext cx="4114800" cy="5486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613" y="7156450"/>
            <a:ext cx="4114800" cy="10731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342900" y="8475663"/>
            <a:ext cx="1600200" cy="485775"/>
          </a:xfrm>
          <a:prstGeom prst="rect">
            <a:avLst/>
          </a:prstGeom>
        </p:spPr>
        <p:txBody>
          <a:bodyPr/>
          <a:lstStyle/>
          <a:p>
            <a:endParaRPr lang="en-US"/>
          </a:p>
        </p:txBody>
      </p:sp>
      <p:sp>
        <p:nvSpPr>
          <p:cNvPr id="6" name="Footer Placeholder 5"/>
          <p:cNvSpPr>
            <a:spLocks noGrp="1"/>
          </p:cNvSpPr>
          <p:nvPr>
            <p:ph type="ftr" sz="quarter" idx="11"/>
          </p:nvPr>
        </p:nvSpPr>
        <p:spPr>
          <a:xfrm>
            <a:off x="2343150" y="8475663"/>
            <a:ext cx="2171700" cy="485775"/>
          </a:xfrm>
          <a:prstGeom prst="rect">
            <a:avLst/>
          </a:prstGeom>
        </p:spPr>
        <p:txBody>
          <a:bodyPr/>
          <a:lstStyle/>
          <a:p>
            <a:r>
              <a:rPr lang="en-US"/>
              <a:t>Page</a:t>
            </a:r>
          </a:p>
        </p:txBody>
      </p:sp>
      <p:sp>
        <p:nvSpPr>
          <p:cNvPr id="7" name="Slide Number Placeholder 6"/>
          <p:cNvSpPr>
            <a:spLocks noGrp="1"/>
          </p:cNvSpPr>
          <p:nvPr>
            <p:ph type="sldNum" sz="quarter" idx="12"/>
          </p:nvPr>
        </p:nvSpPr>
        <p:spPr>
          <a:xfrm>
            <a:off x="4914900" y="8475663"/>
            <a:ext cx="1600200" cy="485775"/>
          </a:xfrm>
          <a:prstGeom prst="rect">
            <a:avLst/>
          </a:prstGeom>
        </p:spPr>
        <p:txBody>
          <a:bodyPr/>
          <a:lstStyle/>
          <a:p>
            <a:fld id="{721506B6-99A2-D440-8BA4-391E8D4F9CE0}" type="slidenum">
              <a:rPr lang="en-US" smtClean="0"/>
              <a:pPr/>
              <a:t>‹#›</a:t>
            </a:fld>
            <a:endParaRPr lang="en-US"/>
          </a:p>
        </p:txBody>
      </p:sp>
    </p:spTree>
    <p:extLst>
      <p:ext uri="{BB962C8B-B14F-4D97-AF65-F5344CB8AC3E}">
        <p14:creationId xmlns:p14="http://schemas.microsoft.com/office/powerpoint/2010/main" val="1459914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hyperlink" Target="http://www.now-casting.com" TargetMode="Externa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TextBox 7"/>
          <p:cNvSpPr txBox="1"/>
          <p:nvPr userDrawn="1"/>
        </p:nvSpPr>
        <p:spPr>
          <a:xfrm>
            <a:off x="2081657" y="8889712"/>
            <a:ext cx="2928432" cy="246221"/>
          </a:xfrm>
          <a:prstGeom prst="rect">
            <a:avLst/>
          </a:prstGeom>
          <a:noFill/>
        </p:spPr>
        <p:txBody>
          <a:bodyPr wrap="square" rtlCol="0">
            <a:spAutoFit/>
          </a:bodyPr>
          <a:lstStyle/>
          <a:p>
            <a:pPr algn="ctr"/>
            <a:r>
              <a:rPr lang="en-US" sz="1000" dirty="0"/>
              <a:t>© Now-Casting Economics Ltd</a:t>
            </a:r>
          </a:p>
        </p:txBody>
      </p:sp>
      <p:cxnSp>
        <p:nvCxnSpPr>
          <p:cNvPr id="10" name="Straight Connector 9"/>
          <p:cNvCxnSpPr/>
          <p:nvPr userDrawn="1"/>
        </p:nvCxnSpPr>
        <p:spPr>
          <a:xfrm>
            <a:off x="404664" y="1619672"/>
            <a:ext cx="6048672" cy="0"/>
          </a:xfrm>
          <a:prstGeom prst="line">
            <a:avLst/>
          </a:prstGeom>
          <a:ln w="9525"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userDrawn="1"/>
        </p:nvSpPr>
        <p:spPr>
          <a:xfrm>
            <a:off x="332656" y="571490"/>
            <a:ext cx="3024336" cy="400110"/>
          </a:xfrm>
          <a:prstGeom prst="rect">
            <a:avLst/>
          </a:prstGeom>
          <a:noFill/>
        </p:spPr>
        <p:txBody>
          <a:bodyPr wrap="square" rtlCol="0">
            <a:spAutoFit/>
          </a:bodyPr>
          <a:lstStyle/>
          <a:p>
            <a:r>
              <a:rPr lang="en-US" sz="2000" dirty="0">
                <a:solidFill>
                  <a:schemeClr val="bg1">
                    <a:lumMod val="50000"/>
                  </a:schemeClr>
                </a:solidFill>
                <a:latin typeface="Times New Roman"/>
                <a:cs typeface="Times New Roman"/>
              </a:rPr>
              <a:t>News Release</a:t>
            </a:r>
          </a:p>
        </p:txBody>
      </p:sp>
      <p:sp>
        <p:nvSpPr>
          <p:cNvPr id="12" name="TextBox 11"/>
          <p:cNvSpPr txBox="1"/>
          <p:nvPr userDrawn="1"/>
        </p:nvSpPr>
        <p:spPr>
          <a:xfrm>
            <a:off x="332656" y="931530"/>
            <a:ext cx="3024336" cy="677108"/>
          </a:xfrm>
          <a:prstGeom prst="rect">
            <a:avLst/>
          </a:prstGeom>
          <a:noFill/>
        </p:spPr>
        <p:txBody>
          <a:bodyPr wrap="square" rtlCol="0">
            <a:spAutoFit/>
          </a:bodyPr>
          <a:lstStyle/>
          <a:p>
            <a:r>
              <a:rPr lang="en-US" sz="2200" dirty="0">
                <a:solidFill>
                  <a:srgbClr val="FF0000"/>
                </a:solidFill>
                <a:latin typeface="+mj-lt"/>
                <a:cs typeface="Times New Roman"/>
              </a:rPr>
              <a:t>China </a:t>
            </a:r>
            <a:r>
              <a:rPr lang="en-US" sz="2200" baseline="0" dirty="0">
                <a:solidFill>
                  <a:srgbClr val="FF0000"/>
                </a:solidFill>
                <a:latin typeface="+mj-lt"/>
                <a:cs typeface="Times New Roman"/>
              </a:rPr>
              <a:t>NCI™</a:t>
            </a:r>
            <a:br>
              <a:rPr lang="en-US" sz="2200" baseline="0" dirty="0">
                <a:solidFill>
                  <a:srgbClr val="FF0000"/>
                </a:solidFill>
                <a:latin typeface="+mj-lt"/>
                <a:cs typeface="Times New Roman"/>
              </a:rPr>
            </a:br>
            <a:r>
              <a:rPr lang="en-US" sz="1600" baseline="0" dirty="0">
                <a:solidFill>
                  <a:srgbClr val="FF0000"/>
                </a:solidFill>
                <a:latin typeface="+mj-lt"/>
                <a:cs typeface="Times New Roman"/>
              </a:rPr>
              <a:t>Now-Casting Index</a:t>
            </a:r>
            <a:endParaRPr lang="en-US" sz="1600" dirty="0">
              <a:solidFill>
                <a:srgbClr val="FF0000"/>
              </a:solidFill>
              <a:latin typeface="+mj-lt"/>
              <a:cs typeface="Times New Roman"/>
            </a:endParaRPr>
          </a:p>
        </p:txBody>
      </p:sp>
      <p:cxnSp>
        <p:nvCxnSpPr>
          <p:cNvPr id="13" name="Straight Connector 12"/>
          <p:cNvCxnSpPr/>
          <p:nvPr userDrawn="1"/>
        </p:nvCxnSpPr>
        <p:spPr>
          <a:xfrm>
            <a:off x="404664" y="1907704"/>
            <a:ext cx="6048672" cy="0"/>
          </a:xfrm>
          <a:prstGeom prst="line">
            <a:avLst/>
          </a:prstGeom>
          <a:ln w="9525"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404664" y="5322858"/>
            <a:ext cx="6048672" cy="0"/>
          </a:xfrm>
          <a:prstGeom prst="line">
            <a:avLst/>
          </a:prstGeom>
          <a:ln w="9525"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6" name="TextBox 15"/>
          <p:cNvSpPr txBox="1"/>
          <p:nvPr userDrawn="1"/>
        </p:nvSpPr>
        <p:spPr>
          <a:xfrm>
            <a:off x="5445224" y="8820472"/>
            <a:ext cx="936104" cy="246221"/>
          </a:xfrm>
          <a:prstGeom prst="rect">
            <a:avLst/>
          </a:prstGeom>
          <a:noFill/>
        </p:spPr>
        <p:txBody>
          <a:bodyPr wrap="square" rtlCol="0">
            <a:spAutoFit/>
          </a:bodyPr>
          <a:lstStyle/>
          <a:p>
            <a:pPr algn="r"/>
            <a:r>
              <a:rPr lang="en-US" sz="1000" dirty="0"/>
              <a:t>Page 1 of</a:t>
            </a:r>
            <a:r>
              <a:rPr lang="en-US" sz="1000" baseline="0" dirty="0"/>
              <a:t> 2</a:t>
            </a:r>
            <a:endParaRPr lang="en-US" sz="1000" dirty="0"/>
          </a:p>
        </p:txBody>
      </p:sp>
      <p:sp>
        <p:nvSpPr>
          <p:cNvPr id="17" name="TextBox 16"/>
          <p:cNvSpPr txBox="1"/>
          <p:nvPr userDrawn="1"/>
        </p:nvSpPr>
        <p:spPr>
          <a:xfrm>
            <a:off x="332656" y="3248747"/>
            <a:ext cx="2080536" cy="276999"/>
          </a:xfrm>
          <a:prstGeom prst="rect">
            <a:avLst/>
          </a:prstGeom>
          <a:noFill/>
        </p:spPr>
        <p:txBody>
          <a:bodyPr wrap="square" rtlCol="0">
            <a:spAutoFit/>
          </a:bodyPr>
          <a:lstStyle/>
          <a:p>
            <a:r>
              <a:rPr lang="en-US" sz="1200" b="1" dirty="0"/>
              <a:t>NCI™ release data</a:t>
            </a:r>
          </a:p>
        </p:txBody>
      </p:sp>
      <p:sp>
        <p:nvSpPr>
          <p:cNvPr id="18" name="TextBox 17"/>
          <p:cNvSpPr txBox="1"/>
          <p:nvPr userDrawn="1"/>
        </p:nvSpPr>
        <p:spPr>
          <a:xfrm>
            <a:off x="3436696" y="3248747"/>
            <a:ext cx="2080536" cy="276999"/>
          </a:xfrm>
          <a:prstGeom prst="rect">
            <a:avLst/>
          </a:prstGeom>
          <a:noFill/>
        </p:spPr>
        <p:txBody>
          <a:bodyPr wrap="square" rtlCol="0">
            <a:spAutoFit/>
          </a:bodyPr>
          <a:lstStyle/>
          <a:p>
            <a:r>
              <a:rPr lang="en-US" sz="1200" b="1" dirty="0"/>
              <a:t>Revised NCI™ history</a:t>
            </a:r>
          </a:p>
        </p:txBody>
      </p:sp>
      <p:sp>
        <p:nvSpPr>
          <p:cNvPr id="19" name="TextBox 18"/>
          <p:cNvSpPr txBox="1"/>
          <p:nvPr userDrawn="1"/>
        </p:nvSpPr>
        <p:spPr>
          <a:xfrm>
            <a:off x="332656" y="5303113"/>
            <a:ext cx="5400600" cy="276999"/>
          </a:xfrm>
          <a:prstGeom prst="rect">
            <a:avLst/>
          </a:prstGeom>
          <a:noFill/>
        </p:spPr>
        <p:txBody>
          <a:bodyPr wrap="square" rtlCol="0">
            <a:spAutoFit/>
          </a:bodyPr>
          <a:lstStyle/>
          <a:p>
            <a:r>
              <a:rPr lang="en-US" sz="1200" b="1" dirty="0"/>
              <a:t>The </a:t>
            </a:r>
            <a:r>
              <a:rPr lang="en-US" sz="1200" b="1" dirty="0" err="1"/>
              <a:t>newsflow</a:t>
            </a:r>
            <a:r>
              <a:rPr lang="en-US" sz="1200" b="1" dirty="0"/>
              <a:t>: macroeconomic data releases since last month’s NCI™</a:t>
            </a:r>
          </a:p>
        </p:txBody>
      </p:sp>
      <p:cxnSp>
        <p:nvCxnSpPr>
          <p:cNvPr id="15" name="Straight Connector 14"/>
          <p:cNvCxnSpPr/>
          <p:nvPr userDrawn="1"/>
        </p:nvCxnSpPr>
        <p:spPr>
          <a:xfrm>
            <a:off x="404664" y="2195736"/>
            <a:ext cx="6048672" cy="0"/>
          </a:xfrm>
          <a:prstGeom prst="line">
            <a:avLst/>
          </a:prstGeom>
          <a:ln w="9525"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userDrawn="1"/>
        </p:nvSpPr>
        <p:spPr>
          <a:xfrm>
            <a:off x="332656" y="1907704"/>
            <a:ext cx="1728192" cy="288032"/>
          </a:xfrm>
          <a:prstGeom prst="rect">
            <a:avLst/>
          </a:prstGeom>
          <a:noFill/>
        </p:spPr>
        <p:txBody>
          <a:bodyPr wrap="square" rtlCol="0">
            <a:spAutoFit/>
          </a:bodyPr>
          <a:lstStyle/>
          <a:p>
            <a:r>
              <a:rPr lang="en-US" sz="1200" b="0" dirty="0" err="1">
                <a:solidFill>
                  <a:schemeClr val="bg1">
                    <a:lumMod val="50000"/>
                  </a:schemeClr>
                </a:solidFill>
              </a:rPr>
              <a:t>www.now-casting.com</a:t>
            </a:r>
            <a:endParaRPr lang="en-US" sz="1200" b="0" dirty="0">
              <a:solidFill>
                <a:schemeClr val="bg1">
                  <a:lumMod val="50000"/>
                </a:schemeClr>
              </a:solidFill>
            </a:endParaRPr>
          </a:p>
        </p:txBody>
      </p:sp>
      <p:sp>
        <p:nvSpPr>
          <p:cNvPr id="21" name="TextBox 20"/>
          <p:cNvSpPr txBox="1"/>
          <p:nvPr userDrawn="1"/>
        </p:nvSpPr>
        <p:spPr>
          <a:xfrm>
            <a:off x="4775943" y="1907704"/>
            <a:ext cx="1728192" cy="288032"/>
          </a:xfrm>
          <a:prstGeom prst="rect">
            <a:avLst/>
          </a:prstGeom>
          <a:noFill/>
        </p:spPr>
        <p:txBody>
          <a:bodyPr wrap="square" rtlCol="0">
            <a:spAutoFit/>
          </a:bodyPr>
          <a:lstStyle/>
          <a:p>
            <a:pPr algn="r"/>
            <a:r>
              <a:rPr lang="en-US" sz="1200" b="0" dirty="0">
                <a:solidFill>
                  <a:schemeClr val="bg1">
                    <a:lumMod val="50000"/>
                  </a:schemeClr>
                </a:solidFill>
              </a:rPr>
              <a:t>Bloomberg: NCIXCN</a:t>
            </a:r>
          </a:p>
        </p:txBody>
      </p:sp>
      <p:cxnSp>
        <p:nvCxnSpPr>
          <p:cNvPr id="22" name="Straight Connector 21"/>
          <p:cNvCxnSpPr/>
          <p:nvPr userDrawn="1"/>
        </p:nvCxnSpPr>
        <p:spPr>
          <a:xfrm>
            <a:off x="404664" y="3275856"/>
            <a:ext cx="6048672" cy="0"/>
          </a:xfrm>
          <a:prstGeom prst="line">
            <a:avLst/>
          </a:prstGeom>
          <a:ln w="9525"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pic>
        <p:nvPicPr>
          <p:cNvPr id="1027" name="Picture 3" descr="Now_Casting_main"/>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712740" y="563451"/>
            <a:ext cx="2740596" cy="68514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40532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p:cNvSpPr txBox="1"/>
          <p:nvPr userDrawn="1"/>
        </p:nvSpPr>
        <p:spPr>
          <a:xfrm>
            <a:off x="2081657" y="8889712"/>
            <a:ext cx="2928432" cy="246221"/>
          </a:xfrm>
          <a:prstGeom prst="rect">
            <a:avLst/>
          </a:prstGeom>
          <a:noFill/>
        </p:spPr>
        <p:txBody>
          <a:bodyPr wrap="square" rtlCol="0">
            <a:spAutoFit/>
          </a:bodyPr>
          <a:lstStyle/>
          <a:p>
            <a:pPr algn="ctr"/>
            <a:r>
              <a:rPr lang="en-US" sz="1000" dirty="0"/>
              <a:t>© Now-Casting Economics Ltd</a:t>
            </a:r>
          </a:p>
        </p:txBody>
      </p:sp>
      <p:cxnSp>
        <p:nvCxnSpPr>
          <p:cNvPr id="11" name="Straight Connector 10"/>
          <p:cNvCxnSpPr/>
          <p:nvPr userDrawn="1"/>
        </p:nvCxnSpPr>
        <p:spPr>
          <a:xfrm>
            <a:off x="404664" y="1619672"/>
            <a:ext cx="6048672" cy="0"/>
          </a:xfrm>
          <a:prstGeom prst="line">
            <a:avLst/>
          </a:prstGeom>
          <a:ln w="9525"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userDrawn="1"/>
        </p:nvSpPr>
        <p:spPr>
          <a:xfrm>
            <a:off x="332656" y="571490"/>
            <a:ext cx="3024336" cy="400110"/>
          </a:xfrm>
          <a:prstGeom prst="rect">
            <a:avLst/>
          </a:prstGeom>
          <a:noFill/>
        </p:spPr>
        <p:txBody>
          <a:bodyPr wrap="square" rtlCol="0">
            <a:spAutoFit/>
          </a:bodyPr>
          <a:lstStyle/>
          <a:p>
            <a:r>
              <a:rPr lang="en-US" sz="2000" dirty="0">
                <a:solidFill>
                  <a:schemeClr val="bg1">
                    <a:lumMod val="50000"/>
                  </a:schemeClr>
                </a:solidFill>
                <a:latin typeface="Times New Roman"/>
                <a:cs typeface="Times New Roman"/>
              </a:rPr>
              <a:t>News Release</a:t>
            </a:r>
          </a:p>
        </p:txBody>
      </p:sp>
      <p:sp>
        <p:nvSpPr>
          <p:cNvPr id="13" name="TextBox 12"/>
          <p:cNvSpPr txBox="1"/>
          <p:nvPr userDrawn="1"/>
        </p:nvSpPr>
        <p:spPr>
          <a:xfrm>
            <a:off x="332656" y="931530"/>
            <a:ext cx="3024336" cy="677108"/>
          </a:xfrm>
          <a:prstGeom prst="rect">
            <a:avLst/>
          </a:prstGeom>
          <a:noFill/>
        </p:spPr>
        <p:txBody>
          <a:bodyPr wrap="square" rtlCol="0">
            <a:spAutoFit/>
          </a:bodyPr>
          <a:lstStyle/>
          <a:p>
            <a:r>
              <a:rPr lang="en-US" sz="2200" dirty="0">
                <a:solidFill>
                  <a:srgbClr val="FF0000"/>
                </a:solidFill>
                <a:latin typeface="+mj-lt"/>
                <a:cs typeface="Times New Roman"/>
              </a:rPr>
              <a:t>China </a:t>
            </a:r>
            <a:r>
              <a:rPr lang="en-US" sz="2200" baseline="0" dirty="0">
                <a:solidFill>
                  <a:srgbClr val="FF0000"/>
                </a:solidFill>
                <a:latin typeface="+mj-lt"/>
                <a:cs typeface="Times New Roman"/>
              </a:rPr>
              <a:t>NCI™</a:t>
            </a:r>
            <a:br>
              <a:rPr lang="en-US" sz="2200" baseline="0" dirty="0">
                <a:solidFill>
                  <a:srgbClr val="FF0000"/>
                </a:solidFill>
                <a:latin typeface="+mj-lt"/>
                <a:cs typeface="Times New Roman"/>
              </a:rPr>
            </a:br>
            <a:r>
              <a:rPr lang="en-US" sz="1600" baseline="0" dirty="0">
                <a:solidFill>
                  <a:srgbClr val="FF0000"/>
                </a:solidFill>
                <a:latin typeface="+mj-lt"/>
                <a:cs typeface="Times New Roman"/>
              </a:rPr>
              <a:t>Now-Casting Index</a:t>
            </a:r>
            <a:endParaRPr lang="en-US" sz="1600" dirty="0">
              <a:solidFill>
                <a:srgbClr val="FF0000"/>
              </a:solidFill>
              <a:latin typeface="+mj-lt"/>
              <a:cs typeface="Times New Roman"/>
            </a:endParaRPr>
          </a:p>
        </p:txBody>
      </p:sp>
      <p:sp>
        <p:nvSpPr>
          <p:cNvPr id="3" name="TextBox 2"/>
          <p:cNvSpPr txBox="1"/>
          <p:nvPr userDrawn="1"/>
        </p:nvSpPr>
        <p:spPr>
          <a:xfrm>
            <a:off x="5445224" y="8820472"/>
            <a:ext cx="936104" cy="246221"/>
          </a:xfrm>
          <a:prstGeom prst="rect">
            <a:avLst/>
          </a:prstGeom>
          <a:noFill/>
        </p:spPr>
        <p:txBody>
          <a:bodyPr wrap="square" rtlCol="0">
            <a:spAutoFit/>
          </a:bodyPr>
          <a:lstStyle/>
          <a:p>
            <a:pPr algn="r"/>
            <a:r>
              <a:rPr lang="en-US" sz="1000" dirty="0"/>
              <a:t>Page 2 of</a:t>
            </a:r>
            <a:r>
              <a:rPr lang="en-US" sz="1000" baseline="0" dirty="0"/>
              <a:t> 2</a:t>
            </a:r>
            <a:endParaRPr lang="en-US" sz="1000" dirty="0"/>
          </a:p>
        </p:txBody>
      </p:sp>
      <p:sp>
        <p:nvSpPr>
          <p:cNvPr id="6" name="TextBox 5"/>
          <p:cNvSpPr txBox="1"/>
          <p:nvPr userDrawn="1"/>
        </p:nvSpPr>
        <p:spPr>
          <a:xfrm>
            <a:off x="404664" y="1763688"/>
            <a:ext cx="6048672" cy="6186306"/>
          </a:xfrm>
          <a:prstGeom prst="rect">
            <a:avLst/>
          </a:prstGeom>
          <a:noFill/>
        </p:spPr>
        <p:txBody>
          <a:bodyPr wrap="square" rtlCol="0">
            <a:spAutoFit/>
          </a:bodyPr>
          <a:lstStyle/>
          <a:p>
            <a:r>
              <a:rPr lang="en-US" sz="900" kern="1200" dirty="0">
                <a:solidFill>
                  <a:schemeClr val="tx1"/>
                </a:solidFill>
                <a:effectLst/>
                <a:latin typeface="+mn-lt"/>
                <a:ea typeface="+mn-ea"/>
                <a:cs typeface="+mn-cs"/>
              </a:rPr>
              <a:t>For further information, please contact:</a:t>
            </a:r>
            <a:endParaRPr lang="en-GB" sz="900" kern="1200" dirty="0">
              <a:solidFill>
                <a:schemeClr val="tx1"/>
              </a:solidFill>
              <a:effectLst/>
              <a:latin typeface="+mn-lt"/>
              <a:ea typeface="+mn-ea"/>
              <a:cs typeface="+mn-cs"/>
            </a:endParaRPr>
          </a:p>
          <a:p>
            <a:r>
              <a:rPr lang="en-US" sz="900" b="1" kern="1200" dirty="0">
                <a:solidFill>
                  <a:schemeClr val="tx1"/>
                </a:solidFill>
                <a:effectLst/>
                <a:latin typeface="+mn-lt"/>
                <a:ea typeface="+mn-ea"/>
                <a:cs typeface="+mn-cs"/>
              </a:rPr>
              <a:t>Now-Casting Economics Limited</a:t>
            </a:r>
            <a:br>
              <a:rPr lang="en-US" sz="900" b="1" kern="1200" dirty="0">
                <a:solidFill>
                  <a:schemeClr val="tx1"/>
                </a:solidFill>
                <a:effectLst/>
                <a:latin typeface="+mn-lt"/>
                <a:ea typeface="+mn-ea"/>
                <a:cs typeface="+mn-cs"/>
              </a:rPr>
            </a:br>
            <a:r>
              <a:rPr lang="en-US" sz="900" kern="1200" dirty="0">
                <a:solidFill>
                  <a:schemeClr val="tx1"/>
                </a:solidFill>
                <a:effectLst/>
                <a:latin typeface="+mn-lt"/>
                <a:ea typeface="+mn-ea"/>
                <a:cs typeface="+mn-cs"/>
              </a:rPr>
              <a:t>Jasper McMahon</a:t>
            </a:r>
            <a:br>
              <a:rPr lang="en-US" sz="900" kern="1200" dirty="0">
                <a:solidFill>
                  <a:schemeClr val="tx1"/>
                </a:solidFill>
                <a:effectLst/>
                <a:latin typeface="+mn-lt"/>
                <a:ea typeface="+mn-ea"/>
                <a:cs typeface="+mn-cs"/>
              </a:rPr>
            </a:br>
            <a:r>
              <a:rPr lang="en-US" sz="900" kern="1200" dirty="0">
                <a:solidFill>
                  <a:schemeClr val="tx1"/>
                </a:solidFill>
                <a:effectLst/>
                <a:latin typeface="+mn-lt"/>
                <a:ea typeface="+mn-ea"/>
                <a:cs typeface="+mn-cs"/>
              </a:rPr>
              <a:t>+44 (0)7802 485904</a:t>
            </a:r>
            <a:endParaRPr lang="en-GB" sz="900" kern="1200" dirty="0">
              <a:solidFill>
                <a:schemeClr val="tx1"/>
              </a:solidFill>
              <a:effectLst/>
              <a:latin typeface="+mn-lt"/>
              <a:ea typeface="+mn-ea"/>
              <a:cs typeface="+mn-cs"/>
            </a:endParaRPr>
          </a:p>
          <a:p>
            <a:r>
              <a:rPr lang="en-US" sz="900" kern="1200" dirty="0" err="1">
                <a:solidFill>
                  <a:schemeClr val="tx1"/>
                </a:solidFill>
                <a:effectLst/>
                <a:latin typeface="+mn-lt"/>
                <a:ea typeface="+mn-ea"/>
                <a:cs typeface="+mn-cs"/>
              </a:rPr>
              <a:t>jasper.mcmahon@now-casting.com</a:t>
            </a:r>
            <a:endParaRPr lang="en-GB" sz="900" kern="1200" dirty="0">
              <a:solidFill>
                <a:schemeClr val="tx1"/>
              </a:solidFill>
              <a:effectLst/>
              <a:latin typeface="+mn-lt"/>
              <a:ea typeface="+mn-ea"/>
              <a:cs typeface="+mn-cs"/>
            </a:endParaRPr>
          </a:p>
          <a:p>
            <a:r>
              <a:rPr lang="en-US" sz="900" b="1" kern="1200" dirty="0">
                <a:solidFill>
                  <a:schemeClr val="tx1"/>
                </a:solidFill>
                <a:effectLst/>
                <a:latin typeface="+mn-lt"/>
                <a:ea typeface="+mn-ea"/>
                <a:cs typeface="+mn-cs"/>
              </a:rPr>
              <a:t> </a:t>
            </a:r>
          </a:p>
          <a:p>
            <a:endParaRPr lang="en-GB" sz="900" kern="1200" dirty="0">
              <a:solidFill>
                <a:schemeClr val="tx1"/>
              </a:solidFill>
              <a:effectLst/>
              <a:latin typeface="+mn-lt"/>
              <a:ea typeface="+mn-ea"/>
              <a:cs typeface="+mn-cs"/>
            </a:endParaRPr>
          </a:p>
          <a:p>
            <a:r>
              <a:rPr lang="en-US" sz="1100" b="0" kern="1200" dirty="0">
                <a:solidFill>
                  <a:schemeClr val="tx1"/>
                </a:solidFill>
                <a:effectLst/>
                <a:latin typeface="+mn-lt"/>
                <a:ea typeface="+mn-ea"/>
                <a:cs typeface="+mn-cs"/>
              </a:rPr>
              <a:t>Notes</a:t>
            </a:r>
            <a:endParaRPr lang="en-GB" sz="1100" b="0" kern="1200" dirty="0">
              <a:solidFill>
                <a:schemeClr val="tx1"/>
              </a:solidFill>
              <a:effectLst/>
              <a:latin typeface="+mn-lt"/>
              <a:ea typeface="+mn-ea"/>
              <a:cs typeface="+mn-cs"/>
            </a:endParaRPr>
          </a:p>
          <a:p>
            <a:pPr algn="just"/>
            <a:r>
              <a:rPr lang="en-US" sz="900" b="1" i="1" u="none" kern="1200" dirty="0">
                <a:solidFill>
                  <a:schemeClr val="tx1"/>
                </a:solidFill>
                <a:effectLst/>
                <a:latin typeface="+mn-lt"/>
                <a:ea typeface="+mn-ea"/>
                <a:cs typeface="+mn-cs"/>
              </a:rPr>
              <a:t>What is the NCI™?  </a:t>
            </a:r>
            <a:r>
              <a:rPr lang="en-US" sz="900" kern="1200" dirty="0">
                <a:solidFill>
                  <a:schemeClr val="tx1"/>
                </a:solidFill>
                <a:effectLst/>
                <a:latin typeface="+mn-lt"/>
                <a:ea typeface="+mn-ea"/>
                <a:cs typeface="+mn-cs"/>
              </a:rPr>
              <a:t>The Now-Casting Index - NCI™ - is an index that measures the state of the business cycle. It is calculated from a broad set of economic indicators.</a:t>
            </a:r>
            <a:endParaRPr lang="en-GB" sz="900" kern="1200" dirty="0">
              <a:solidFill>
                <a:schemeClr val="tx1"/>
              </a:solidFill>
              <a:effectLst/>
              <a:latin typeface="+mn-lt"/>
              <a:ea typeface="+mn-ea"/>
              <a:cs typeface="+mn-cs"/>
            </a:endParaRPr>
          </a:p>
          <a:p>
            <a:pPr algn="just"/>
            <a:r>
              <a:rPr lang="en-US" sz="900" b="1" i="1" u="none" kern="1200" dirty="0">
                <a:solidFill>
                  <a:schemeClr val="tx1"/>
                </a:solidFill>
                <a:effectLst/>
                <a:latin typeface="+mn-lt"/>
                <a:ea typeface="+mn-ea"/>
                <a:cs typeface="+mn-cs"/>
              </a:rPr>
              <a:t>How to read the NCI™?  </a:t>
            </a:r>
            <a:r>
              <a:rPr lang="en-US" sz="900" kern="1200" dirty="0">
                <a:solidFill>
                  <a:schemeClr val="tx1"/>
                </a:solidFill>
                <a:effectLst/>
                <a:latin typeface="+mn-lt"/>
                <a:ea typeface="+mn-ea"/>
                <a:cs typeface="+mn-cs"/>
              </a:rPr>
              <a:t>The NCI™ is normalized to have a mean value of 100 and a standard deviation of 25 calculated over the estimation sample, which starts in 1995. Values above 100 indicate that real activity is growing above the mean.</a:t>
            </a:r>
            <a:endParaRPr lang="en-GB" sz="900" kern="1200" dirty="0">
              <a:solidFill>
                <a:schemeClr val="tx1"/>
              </a:solidFill>
              <a:effectLst/>
              <a:latin typeface="+mn-lt"/>
              <a:ea typeface="+mn-ea"/>
              <a:cs typeface="+mn-cs"/>
            </a:endParaRPr>
          </a:p>
          <a:p>
            <a:pPr algn="just"/>
            <a:r>
              <a:rPr lang="en-US" sz="900" b="1" i="1" u="none" kern="1200" dirty="0">
                <a:solidFill>
                  <a:schemeClr val="tx1"/>
                </a:solidFill>
                <a:effectLst/>
                <a:latin typeface="+mn-lt"/>
                <a:ea typeface="+mn-ea"/>
                <a:cs typeface="+mn-cs"/>
              </a:rPr>
              <a:t>NCI™ updates    </a:t>
            </a:r>
            <a:r>
              <a:rPr lang="en-US" sz="900" kern="1200" dirty="0">
                <a:solidFill>
                  <a:schemeClr val="tx1"/>
                </a:solidFill>
                <a:effectLst/>
                <a:latin typeface="+mn-lt"/>
                <a:ea typeface="+mn-ea"/>
                <a:cs typeface="+mn-cs"/>
              </a:rPr>
              <a:t>The NCI™ is updated in relation to surprises in data releases (</a:t>
            </a:r>
            <a:r>
              <a:rPr lang="en-US" sz="900" i="1" kern="1200" dirty="0">
                <a:solidFill>
                  <a:schemeClr val="tx1"/>
                </a:solidFill>
                <a:effectLst/>
                <a:latin typeface="+mn-lt"/>
                <a:ea typeface="+mn-ea"/>
                <a:cs typeface="+mn-cs"/>
              </a:rPr>
              <a:t>news</a:t>
            </a:r>
            <a:r>
              <a:rPr lang="en-US" sz="900" kern="1200" dirty="0">
                <a:solidFill>
                  <a:schemeClr val="tx1"/>
                </a:solidFill>
                <a:effectLst/>
                <a:latin typeface="+mn-lt"/>
                <a:ea typeface="+mn-ea"/>
                <a:cs typeface="+mn-cs"/>
              </a:rPr>
              <a:t>) computed as the difference between the release value and model-based now-cast for each input indicator. The weights attached to each </a:t>
            </a:r>
            <a:r>
              <a:rPr lang="en-US" sz="900" i="1" kern="1200" dirty="0">
                <a:solidFill>
                  <a:schemeClr val="tx1"/>
                </a:solidFill>
                <a:effectLst/>
                <a:latin typeface="+mn-lt"/>
                <a:ea typeface="+mn-ea"/>
                <a:cs typeface="+mn-cs"/>
              </a:rPr>
              <a:t>news</a:t>
            </a:r>
            <a:r>
              <a:rPr lang="en-US" sz="900" kern="1200" dirty="0">
                <a:solidFill>
                  <a:schemeClr val="tx1"/>
                </a:solidFill>
                <a:effectLst/>
                <a:latin typeface="+mn-lt"/>
                <a:ea typeface="+mn-ea"/>
                <a:cs typeface="+mn-cs"/>
              </a:rPr>
              <a:t> are also model-based.</a:t>
            </a:r>
            <a:endParaRPr lang="en-GB" sz="900" kern="1200" dirty="0">
              <a:solidFill>
                <a:schemeClr val="tx1"/>
              </a:solidFill>
              <a:effectLst/>
              <a:latin typeface="+mn-lt"/>
              <a:ea typeface="+mn-ea"/>
              <a:cs typeface="+mn-cs"/>
            </a:endParaRPr>
          </a:p>
          <a:p>
            <a:pPr algn="just"/>
            <a:r>
              <a:rPr lang="en-US" sz="900" b="1" i="1" u="none" kern="1200" dirty="0">
                <a:solidFill>
                  <a:schemeClr val="tx1"/>
                </a:solidFill>
                <a:effectLst/>
                <a:latin typeface="+mn-lt"/>
                <a:ea typeface="+mn-ea"/>
                <a:cs typeface="+mn-cs"/>
              </a:rPr>
              <a:t>Impact of data releases  </a:t>
            </a:r>
            <a:r>
              <a:rPr lang="en-US" sz="900" kern="1200" dirty="0">
                <a:solidFill>
                  <a:schemeClr val="tx1"/>
                </a:solidFill>
                <a:effectLst/>
                <a:latin typeface="+mn-lt"/>
                <a:ea typeface="+mn-ea"/>
                <a:cs typeface="+mn-cs"/>
              </a:rPr>
              <a:t>The impact of each data release on the NCI™ is the product of the economic </a:t>
            </a:r>
            <a:r>
              <a:rPr lang="en-US" sz="900" i="1" kern="1200" dirty="0">
                <a:solidFill>
                  <a:schemeClr val="tx1"/>
                </a:solidFill>
                <a:effectLst/>
                <a:latin typeface="+mn-lt"/>
                <a:ea typeface="+mn-ea"/>
                <a:cs typeface="+mn-cs"/>
              </a:rPr>
              <a:t>news</a:t>
            </a:r>
            <a:r>
              <a:rPr lang="en-US" sz="900" kern="1200" dirty="0">
                <a:solidFill>
                  <a:schemeClr val="tx1"/>
                </a:solidFill>
                <a:effectLst/>
                <a:latin typeface="+mn-lt"/>
                <a:ea typeface="+mn-ea"/>
                <a:cs typeface="+mn-cs"/>
              </a:rPr>
              <a:t> associated with that release and a model-based weight which reflects the importance of each variable and is a function of its timeliness. ‘News’ is defined in this context as the difference between the actual value of a release and the model’s expectation of that value.</a:t>
            </a:r>
            <a:endParaRPr lang="en-GB" sz="900" kern="1200" dirty="0">
              <a:solidFill>
                <a:schemeClr val="tx1"/>
              </a:solidFill>
              <a:effectLst/>
              <a:latin typeface="+mn-lt"/>
              <a:ea typeface="+mn-ea"/>
              <a:cs typeface="+mn-cs"/>
            </a:endParaRPr>
          </a:p>
          <a:p>
            <a:pPr algn="just"/>
            <a:r>
              <a:rPr lang="en-US" sz="900" b="1" i="1" u="none" kern="1200" dirty="0">
                <a:solidFill>
                  <a:schemeClr val="tx1"/>
                </a:solidFill>
                <a:effectLst/>
                <a:latin typeface="+mn-lt"/>
                <a:ea typeface="+mn-ea"/>
                <a:cs typeface="+mn-cs"/>
              </a:rPr>
              <a:t>Impact of revisions </a:t>
            </a:r>
            <a:r>
              <a:rPr lang="en-US" sz="900" kern="1200" dirty="0">
                <a:solidFill>
                  <a:schemeClr val="tx1"/>
                </a:solidFill>
                <a:effectLst/>
                <a:latin typeface="+mn-lt"/>
                <a:ea typeface="+mn-ea"/>
                <a:cs typeface="+mn-cs"/>
              </a:rPr>
              <a:t>The difference between the value of the NCI™ released today and the forecast of it made a month ago may be more or less than the total impact of all the releases listed in the table on page 1, because of the impact of any revisions to prior data releases made during this period.</a:t>
            </a:r>
            <a:endParaRPr lang="en-GB" sz="900" kern="1200" dirty="0">
              <a:solidFill>
                <a:schemeClr val="tx1"/>
              </a:solidFill>
              <a:effectLst/>
              <a:latin typeface="+mn-lt"/>
              <a:ea typeface="+mn-ea"/>
              <a:cs typeface="+mn-cs"/>
            </a:endParaRPr>
          </a:p>
          <a:p>
            <a:pPr algn="just"/>
            <a:r>
              <a:rPr lang="en-US" sz="900" b="1" i="1" u="none" kern="1200" dirty="0">
                <a:solidFill>
                  <a:schemeClr val="tx1"/>
                </a:solidFill>
                <a:effectLst/>
                <a:latin typeface="+mn-lt"/>
                <a:ea typeface="+mn-ea"/>
                <a:cs typeface="+mn-cs"/>
              </a:rPr>
              <a:t>Source of data  </a:t>
            </a:r>
            <a:r>
              <a:rPr lang="en-US" sz="900" kern="1200" dirty="0">
                <a:solidFill>
                  <a:schemeClr val="tx1"/>
                </a:solidFill>
                <a:effectLst/>
                <a:latin typeface="+mn-lt"/>
                <a:ea typeface="+mn-ea"/>
                <a:cs typeface="+mn-cs"/>
              </a:rPr>
              <a:t>The Now-Casting Index for China is produced by Now-Casting Economics Limited and is based on a model built on monthly and quarterly economic indicators covering production, </a:t>
            </a:r>
            <a:r>
              <a:rPr lang="en-US" sz="900" kern="1200" dirty="0" err="1">
                <a:solidFill>
                  <a:schemeClr val="tx1"/>
                </a:solidFill>
                <a:effectLst/>
                <a:latin typeface="+mn-lt"/>
                <a:ea typeface="+mn-ea"/>
                <a:cs typeface="+mn-cs"/>
              </a:rPr>
              <a:t>labour</a:t>
            </a:r>
            <a:r>
              <a:rPr lang="en-US" sz="900" kern="1200" dirty="0">
                <a:solidFill>
                  <a:schemeClr val="tx1"/>
                </a:solidFill>
                <a:effectLst/>
                <a:latin typeface="+mn-lt"/>
                <a:ea typeface="+mn-ea"/>
                <a:cs typeface="+mn-cs"/>
              </a:rPr>
              <a:t>, construction, domestic and international trade, services and surveys. Raw data are supplied by </a:t>
            </a:r>
            <a:r>
              <a:rPr lang="en-US" sz="900" kern="1200" dirty="0" err="1">
                <a:solidFill>
                  <a:schemeClr val="tx1"/>
                </a:solidFill>
                <a:effectLst/>
                <a:latin typeface="+mn-lt"/>
                <a:ea typeface="+mn-ea"/>
                <a:cs typeface="+mn-cs"/>
              </a:rPr>
              <a:t>Haver</a:t>
            </a:r>
            <a:r>
              <a:rPr lang="en-US" sz="900" kern="1200" dirty="0">
                <a:solidFill>
                  <a:schemeClr val="tx1"/>
                </a:solidFill>
                <a:effectLst/>
                <a:latin typeface="+mn-lt"/>
                <a:ea typeface="+mn-ea"/>
                <a:cs typeface="+mn-cs"/>
              </a:rPr>
              <a:t> Analytics. Now-Casting Economics releases the China NCI™ monthly for the current month together with a forecast for the next month and updates to the previous release. Forecast updates are based on data released since the last NCI™ publication. The model is estimated in real-time at each data release; now-casts of GDP and other macroeconomic series are published live within 30 minutes of the data release.</a:t>
            </a:r>
            <a:endParaRPr lang="en-GB" sz="900" kern="1200" dirty="0">
              <a:solidFill>
                <a:schemeClr val="tx1"/>
              </a:solidFill>
              <a:effectLst/>
              <a:latin typeface="+mn-lt"/>
              <a:ea typeface="+mn-ea"/>
              <a:cs typeface="+mn-cs"/>
            </a:endParaRPr>
          </a:p>
          <a:p>
            <a:pPr algn="just"/>
            <a:r>
              <a:rPr lang="en-US" sz="900" b="1" i="1" u="none" kern="1200" dirty="0">
                <a:solidFill>
                  <a:schemeClr val="tx1"/>
                </a:solidFill>
                <a:effectLst/>
                <a:latin typeface="+mn-lt"/>
                <a:ea typeface="+mn-ea"/>
                <a:cs typeface="+mn-cs"/>
              </a:rPr>
              <a:t>Now-Casting model  </a:t>
            </a:r>
            <a:r>
              <a:rPr lang="en-US" sz="900" kern="1200" dirty="0">
                <a:solidFill>
                  <a:schemeClr val="tx1"/>
                </a:solidFill>
                <a:effectLst/>
                <a:latin typeface="+mn-lt"/>
                <a:ea typeface="+mn-ea"/>
                <a:cs typeface="+mn-cs"/>
              </a:rPr>
              <a:t>The NCI™ is an output of the Now-Casting model, which is designed to capture commonalities among macroeconomic data while filtering out idiosyncratic noise. The model produces estimates of the real economic conditions in different countries in real time, taking into account non-synchronous data sampled at mixed frequency. The NCI™ and its revisions are produced automatically, without judgment or other intervention. The deep parameters of Now-Casting model are estimated at the beginning of every year; the NCI™ is the result of a pure out-of-sample forecast.  Normalization is updated at the beginning of every year in concomitance with updates of deep parameters.</a:t>
            </a:r>
            <a:endParaRPr lang="en-GB" sz="900" kern="1200" dirty="0">
              <a:solidFill>
                <a:schemeClr val="tx1"/>
              </a:solidFill>
              <a:effectLst/>
              <a:latin typeface="+mn-lt"/>
              <a:ea typeface="+mn-ea"/>
              <a:cs typeface="+mn-cs"/>
            </a:endParaRPr>
          </a:p>
          <a:p>
            <a:pPr algn="just"/>
            <a:r>
              <a:rPr lang="en-US" sz="900" b="1" i="1" u="none" kern="1200" dirty="0">
                <a:solidFill>
                  <a:schemeClr val="tx1"/>
                </a:solidFill>
                <a:effectLst/>
                <a:latin typeface="+mn-lt"/>
                <a:ea typeface="+mn-ea"/>
                <a:cs typeface="+mn-cs"/>
              </a:rPr>
              <a:t>Now-Casting Economics Limited </a:t>
            </a:r>
            <a:r>
              <a:rPr lang="en-US" sz="900" kern="1200" dirty="0">
                <a:solidFill>
                  <a:schemeClr val="tx1"/>
                </a:solidFill>
                <a:effectLst/>
                <a:latin typeface="+mn-lt"/>
                <a:ea typeface="+mn-ea"/>
                <a:cs typeface="+mn-cs"/>
              </a:rPr>
              <a:t>is a company delivering high-frequency information on current conditions in the world’s major economies. The service covers the US, the Euro Area, China, Japan, Germany, France, Italy, Spain, the UK, Canada and Brazil, and is available by subscription.  Weekly now-casts for the Euro Area are available free on the Now-Casting web site (</a:t>
            </a:r>
            <a:r>
              <a:rPr lang="en-US" sz="900" u="sng" kern="1200" dirty="0">
                <a:solidFill>
                  <a:schemeClr val="tx1"/>
                </a:solidFill>
                <a:effectLst/>
                <a:latin typeface="+mn-lt"/>
                <a:ea typeface="+mn-ea"/>
                <a:cs typeface="+mn-cs"/>
                <a:hlinkClick r:id="rId13"/>
              </a:rPr>
              <a:t>www.now-casting.com</a:t>
            </a:r>
            <a:r>
              <a:rPr lang="en-US" sz="900" kern="1200" dirty="0">
                <a:solidFill>
                  <a:schemeClr val="tx1"/>
                </a:solidFill>
                <a:effectLst/>
                <a:latin typeface="+mn-lt"/>
                <a:ea typeface="+mn-ea"/>
                <a:cs typeface="+mn-cs"/>
              </a:rPr>
              <a:t>).</a:t>
            </a:r>
            <a:endParaRPr lang="en-GB" sz="900" kern="1200" dirty="0">
              <a:solidFill>
                <a:schemeClr val="tx1"/>
              </a:solidFill>
              <a:effectLst/>
              <a:latin typeface="+mn-lt"/>
              <a:ea typeface="+mn-ea"/>
              <a:cs typeface="+mn-cs"/>
            </a:endParaRPr>
          </a:p>
          <a:p>
            <a:pPr algn="just"/>
            <a:r>
              <a:rPr lang="en-US" sz="900" b="1" i="1" u="none" kern="1200" dirty="0">
                <a:solidFill>
                  <a:schemeClr val="tx1"/>
                </a:solidFill>
                <a:effectLst/>
                <a:latin typeface="+mn-lt"/>
                <a:ea typeface="+mn-ea"/>
                <a:cs typeface="+mn-cs"/>
              </a:rPr>
              <a:t>Legal</a:t>
            </a:r>
            <a:r>
              <a:rPr lang="en-US" sz="900" kern="1200" dirty="0">
                <a:solidFill>
                  <a:schemeClr val="tx1"/>
                </a:solidFill>
                <a:effectLst/>
                <a:latin typeface="+mn-lt"/>
                <a:ea typeface="+mn-ea"/>
                <a:cs typeface="+mn-cs"/>
              </a:rPr>
              <a:t>  The intellectual property rights to the China NCI™ provided herein are owned by Now-Casting Economics Limited. Any </a:t>
            </a:r>
            <a:r>
              <a:rPr lang="en-US" sz="900" kern="1200" dirty="0" err="1">
                <a:solidFill>
                  <a:schemeClr val="tx1"/>
                </a:solidFill>
                <a:effectLst/>
                <a:latin typeface="+mn-lt"/>
                <a:ea typeface="+mn-ea"/>
                <a:cs typeface="+mn-cs"/>
              </a:rPr>
              <a:t>unauthorised</a:t>
            </a:r>
            <a:r>
              <a:rPr lang="en-US" sz="900" kern="1200" dirty="0">
                <a:solidFill>
                  <a:schemeClr val="tx1"/>
                </a:solidFill>
                <a:effectLst/>
                <a:latin typeface="+mn-lt"/>
                <a:ea typeface="+mn-ea"/>
                <a:cs typeface="+mn-cs"/>
              </a:rPr>
              <a:t> use, including but not limited to copying, distributing, transmitting or otherwise of any data appearing in this release is not permitted without Now-Casting Economics’ prior consent. Now-Casting Economics shall not have any liability, duty or obligation for or relating to the content or information (“data”) contained herein, any errors, inaccuracies, omissions or delays in the data, or for any actions taken in reliance thereon. In no event shall Now-Casting Economics be liable for any special, incidental, or consequential damages, arising out of the use of the data.  NCI™ is a registered trademark of Now-Casting Economics Limited.  The Now-</a:t>
            </a:r>
            <a:r>
              <a:rPr lang="en-US" sz="900" kern="1200" dirty="0" err="1">
                <a:solidFill>
                  <a:schemeClr val="tx1"/>
                </a:solidFill>
                <a:effectLst/>
                <a:latin typeface="+mn-lt"/>
                <a:ea typeface="+mn-ea"/>
                <a:cs typeface="+mn-cs"/>
              </a:rPr>
              <a:t>Casting.com</a:t>
            </a:r>
            <a:r>
              <a:rPr lang="en-US" sz="900" kern="1200" dirty="0">
                <a:solidFill>
                  <a:schemeClr val="tx1"/>
                </a:solidFill>
                <a:effectLst/>
                <a:latin typeface="+mn-lt"/>
                <a:ea typeface="+mn-ea"/>
                <a:cs typeface="+mn-cs"/>
              </a:rPr>
              <a:t> logo is a registered trademark of Now-Casting Economics Limited.</a:t>
            </a:r>
            <a:r>
              <a:rPr lang="en-GB" sz="900" dirty="0">
                <a:effectLst/>
              </a:rPr>
              <a:t> </a:t>
            </a:r>
            <a:endParaRPr lang="en-US" sz="900" dirty="0"/>
          </a:p>
        </p:txBody>
      </p:sp>
      <p:pic>
        <p:nvPicPr>
          <p:cNvPr id="2050" name="Picture 2" descr="Now_Casting_main"/>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025179" y="679954"/>
            <a:ext cx="2592280" cy="64807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2068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7933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332656" y="1619672"/>
            <a:ext cx="2952328" cy="276999"/>
          </a:xfrm>
          <a:prstGeom prst="rect">
            <a:avLst/>
          </a:prstGeom>
          <a:noFill/>
        </p:spPr>
        <p:txBody>
          <a:bodyPr wrap="square" rtlCol="0">
            <a:spAutoFit/>
          </a:bodyPr>
          <a:lstStyle/>
          <a:p>
            <a:r>
              <a:rPr lang="en-US" sz="1200" dirty="0">
                <a:solidFill>
                  <a:srgbClr val="FF0000"/>
                </a:solidFill>
              </a:rPr>
              <a:t>Released:  12:00 GMT, 13</a:t>
            </a:r>
            <a:r>
              <a:rPr lang="en-US" sz="1200" baseline="30000" dirty="0">
                <a:solidFill>
                  <a:srgbClr val="FF0000"/>
                </a:solidFill>
              </a:rPr>
              <a:t>th</a:t>
            </a:r>
            <a:r>
              <a:rPr lang="en-US" sz="1200" dirty="0">
                <a:solidFill>
                  <a:srgbClr val="FF0000"/>
                </a:solidFill>
              </a:rPr>
              <a:t> September, 2016</a:t>
            </a:r>
          </a:p>
        </p:txBody>
      </p:sp>
      <p:sp>
        <p:nvSpPr>
          <p:cNvPr id="33" name="TextBox 32"/>
          <p:cNvSpPr txBox="1"/>
          <p:nvPr/>
        </p:nvSpPr>
        <p:spPr>
          <a:xfrm>
            <a:off x="3284984" y="1619672"/>
            <a:ext cx="3240360" cy="276999"/>
          </a:xfrm>
          <a:prstGeom prst="rect">
            <a:avLst/>
          </a:prstGeom>
          <a:noFill/>
        </p:spPr>
        <p:txBody>
          <a:bodyPr wrap="square" rtlCol="0">
            <a:spAutoFit/>
          </a:bodyPr>
          <a:lstStyle/>
          <a:p>
            <a:pPr algn="r"/>
            <a:r>
              <a:rPr lang="en-US" sz="1200" dirty="0">
                <a:solidFill>
                  <a:schemeClr val="bg1">
                    <a:lumMod val="50000"/>
                  </a:schemeClr>
                </a:solidFill>
              </a:rPr>
              <a:t>Next release:  12:00 GMT, 19</a:t>
            </a:r>
            <a:r>
              <a:rPr lang="en-US" sz="1200" baseline="30000" dirty="0">
                <a:solidFill>
                  <a:schemeClr val="bg1">
                    <a:lumMod val="50000"/>
                  </a:schemeClr>
                </a:solidFill>
              </a:rPr>
              <a:t>th</a:t>
            </a:r>
            <a:r>
              <a:rPr lang="en-US" sz="1200" dirty="0">
                <a:solidFill>
                  <a:schemeClr val="bg1">
                    <a:lumMod val="50000"/>
                  </a:schemeClr>
                </a:solidFill>
              </a:rPr>
              <a:t> October, 2016</a:t>
            </a:r>
          </a:p>
        </p:txBody>
      </p:sp>
      <p:sp>
        <p:nvSpPr>
          <p:cNvPr id="27" name="TextBox 26"/>
          <p:cNvSpPr txBox="1"/>
          <p:nvPr/>
        </p:nvSpPr>
        <p:spPr>
          <a:xfrm>
            <a:off x="332656" y="2144936"/>
            <a:ext cx="6264696" cy="1154162"/>
          </a:xfrm>
          <a:prstGeom prst="rect">
            <a:avLst/>
          </a:prstGeom>
          <a:noFill/>
        </p:spPr>
        <p:txBody>
          <a:bodyPr wrap="square" rtlCol="0">
            <a:spAutoFit/>
          </a:bodyPr>
          <a:lstStyle/>
          <a:p>
            <a:r>
              <a:rPr lang="en-GB" sz="1400" b="1" dirty="0"/>
              <a:t>China economic growth </a:t>
            </a:r>
            <a:r>
              <a:rPr lang="en-GB" sz="1400" b="1"/>
              <a:t>rate accelerating </a:t>
            </a:r>
            <a:r>
              <a:rPr lang="en-GB" sz="1400" b="1" dirty="0"/>
              <a:t>slightly</a:t>
            </a:r>
            <a:endParaRPr lang="en-GB" sz="1400" dirty="0"/>
          </a:p>
          <a:p>
            <a:pPr marL="171450" lvl="0" indent="-171450">
              <a:buFont typeface="Arial"/>
              <a:buChar char="•"/>
            </a:pPr>
            <a:r>
              <a:rPr lang="en-GB" sz="1100" dirty="0"/>
              <a:t>The China NCI™ is at 59.16 for October, compared to 58.41 for September, and is forecast at 60.19 for November.</a:t>
            </a:r>
          </a:p>
          <a:p>
            <a:pPr marL="171450" lvl="0" indent="-171450">
              <a:buFont typeface="Arial"/>
              <a:buChar char="•"/>
            </a:pPr>
            <a:r>
              <a:rPr lang="en-GB" sz="1100" dirty="0"/>
              <a:t>The level of the NCI™ series has been revised downward to account for the negative balance of surprises in the economic data released during the past month, particularly Industrial Production for September.</a:t>
            </a:r>
            <a:endParaRPr lang="en-US" sz="1100" dirty="0"/>
          </a:p>
        </p:txBody>
      </p:sp>
      <p:graphicFrame>
        <p:nvGraphicFramePr>
          <p:cNvPr id="2" name="Table 1"/>
          <p:cNvGraphicFramePr>
            <a:graphicFrameLocks noGrp="1"/>
          </p:cNvGraphicFramePr>
          <p:nvPr>
            <p:extLst>
              <p:ext uri="{D42A27DB-BD31-4B8C-83A1-F6EECF244321}">
                <p14:modId xmlns:p14="http://schemas.microsoft.com/office/powerpoint/2010/main" val="1287623437"/>
              </p:ext>
            </p:extLst>
          </p:nvPr>
        </p:nvGraphicFramePr>
        <p:xfrm>
          <a:off x="432260" y="3498823"/>
          <a:ext cx="2857500" cy="1659129"/>
        </p:xfrm>
        <a:graphic>
          <a:graphicData uri="http://schemas.openxmlformats.org/drawingml/2006/table">
            <a:tbl>
              <a:tblPr/>
              <a:tblGrid>
                <a:gridCol w="635000">
                  <a:extLst>
                    <a:ext uri="{9D8B030D-6E8A-4147-A177-3AD203B41FA5}">
                      <a16:colId xmlns:a16="http://schemas.microsoft.com/office/drawing/2014/main" val="20000"/>
                    </a:ext>
                  </a:extLst>
                </a:gridCol>
                <a:gridCol w="825500">
                  <a:extLst>
                    <a:ext uri="{9D8B030D-6E8A-4147-A177-3AD203B41FA5}">
                      <a16:colId xmlns:a16="http://schemas.microsoft.com/office/drawing/2014/main" val="20001"/>
                    </a:ext>
                  </a:extLst>
                </a:gridCol>
                <a:gridCol w="279400">
                  <a:extLst>
                    <a:ext uri="{9D8B030D-6E8A-4147-A177-3AD203B41FA5}">
                      <a16:colId xmlns:a16="http://schemas.microsoft.com/office/drawing/2014/main" val="20002"/>
                    </a:ext>
                  </a:extLst>
                </a:gridCol>
                <a:gridCol w="825500">
                  <a:extLst>
                    <a:ext uri="{9D8B030D-6E8A-4147-A177-3AD203B41FA5}">
                      <a16:colId xmlns:a16="http://schemas.microsoft.com/office/drawing/2014/main" val="20003"/>
                    </a:ext>
                  </a:extLst>
                </a:gridCol>
                <a:gridCol w="292100">
                  <a:extLst>
                    <a:ext uri="{9D8B030D-6E8A-4147-A177-3AD203B41FA5}">
                      <a16:colId xmlns:a16="http://schemas.microsoft.com/office/drawing/2014/main" val="20004"/>
                    </a:ext>
                  </a:extLst>
                </a:gridCol>
              </a:tblGrid>
              <a:tr h="194538">
                <a:tc>
                  <a:txBody>
                    <a:bodyPr/>
                    <a:lstStyle/>
                    <a:p>
                      <a:pPr algn="l" fontAlgn="ctr"/>
                      <a:endParaRPr lang="en-US" sz="900" b="1" i="0" u="none" strike="noStrike" dirty="0">
                        <a:solidFill>
                          <a:srgbClr val="000000"/>
                        </a:solidFill>
                        <a:effectLst/>
                        <a:latin typeface="Calibri"/>
                      </a:endParaRPr>
                    </a:p>
                  </a:txBody>
                  <a:tcPr marL="12700" marR="12700" marT="12700" marB="0" anchor="ctr">
                    <a:lnL>
                      <a:noFill/>
                    </a:lnL>
                    <a:lnR>
                      <a:noFill/>
                    </a:lnR>
                    <a:lnT>
                      <a:noFill/>
                    </a:lnT>
                    <a:lnB>
                      <a:noFill/>
                    </a:lnB>
                  </a:tcPr>
                </a:tc>
                <a:tc gridSpan="4">
                  <a:txBody>
                    <a:bodyPr/>
                    <a:lstStyle/>
                    <a:p>
                      <a:pPr algn="ctr" fontAlgn="ctr"/>
                      <a:r>
                        <a:rPr lang="en-US" sz="900" b="0" i="0" u="none" strike="noStrike">
                          <a:solidFill>
                            <a:srgbClr val="000000"/>
                          </a:solidFill>
                          <a:effectLst/>
                          <a:latin typeface="Calibri"/>
                        </a:rPr>
                        <a:t>NCI™ Release Dates</a:t>
                      </a:r>
                    </a:p>
                  </a:txBody>
                  <a:tcPr marL="12700" marR="12700" marT="1270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33493">
                <a:tc>
                  <a:txBody>
                    <a:bodyPr/>
                    <a:lstStyle/>
                    <a:p>
                      <a:pPr algn="ctr" fontAlgn="ctr"/>
                      <a:r>
                        <a:rPr lang="en-GB" sz="900" b="0" i="0" u="none" strike="noStrike">
                          <a:solidFill>
                            <a:srgbClr val="000000"/>
                          </a:solidFill>
                          <a:effectLst/>
                          <a:latin typeface="Calibri" panose="020F0502020204030204" pitchFamily="34" charset="0"/>
                        </a:rPr>
                        <a:t>reference period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algn="r" fontAlgn="ctr"/>
                      <a:r>
                        <a:rPr lang="en-GB" sz="900" b="0" i="0" u="none" strike="noStrike">
                          <a:solidFill>
                            <a:srgbClr val="000000"/>
                          </a:solidFill>
                          <a:effectLst/>
                          <a:latin typeface="Calibri" panose="020F0502020204030204" pitchFamily="34" charset="0"/>
                        </a:rPr>
                        <a:t>13/09/2016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gridSpan="2">
                  <a:txBody>
                    <a:bodyPr/>
                    <a:lstStyle/>
                    <a:p>
                      <a:pPr algn="r" fontAlgn="ctr"/>
                      <a:r>
                        <a:rPr lang="en-GB" sz="900" b="0" i="0" u="none" strike="noStrike">
                          <a:solidFill>
                            <a:srgbClr val="000000"/>
                          </a:solidFill>
                          <a:effectLst/>
                          <a:latin typeface="Calibri" panose="020F0502020204030204" pitchFamily="34" charset="0"/>
                        </a:rPr>
                        <a:t>19/10/2016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extLst>
                  <a:ext uri="{0D108BD9-81ED-4DB2-BD59-A6C34878D82A}">
                    <a16:rowId xmlns:a16="http://schemas.microsoft.com/office/drawing/2014/main" val="10001"/>
                  </a:ext>
                </a:extLst>
              </a:tr>
              <a:tr h="194538">
                <a:tc>
                  <a:txBody>
                    <a:bodyPr/>
                    <a:lstStyle/>
                    <a:p>
                      <a:pPr algn="ctr" fontAlgn="ctr"/>
                      <a:r>
                        <a:rPr lang="en-GB" sz="900" b="0" i="0" u="none" strike="noStrike">
                          <a:solidFill>
                            <a:srgbClr val="000000"/>
                          </a:solidFill>
                          <a:effectLst/>
                          <a:latin typeface="Calibri" panose="020F0502020204030204" pitchFamily="34" charset="0"/>
                        </a:rPr>
                        <a:t>Sep-16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GB" sz="900" b="0" i="0" u="none" strike="noStrike">
                          <a:solidFill>
                            <a:srgbClr val="000000"/>
                          </a:solidFill>
                          <a:effectLst/>
                          <a:latin typeface="Calibri" panose="020F0502020204030204" pitchFamily="34" charset="0"/>
                        </a:rPr>
                        <a:t>60.41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GB" sz="900" b="0" i="0" u="none" strike="noStrike">
                          <a:solidFill>
                            <a:srgbClr val="000000"/>
                          </a:solidFill>
                          <a:effectLst/>
                          <a:latin typeface="Calibri" panose="020F0502020204030204" pitchFamily="34" charset="0"/>
                        </a:rPr>
                        <a:t>(A)</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GB" sz="900" b="0" i="0" u="none" strike="noStrike">
                          <a:solidFill>
                            <a:srgbClr val="000000"/>
                          </a:solidFill>
                          <a:effectLst/>
                          <a:latin typeface="Calibri" panose="020F0502020204030204" pitchFamily="34" charset="0"/>
                        </a:rPr>
                        <a:t>58.41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GB" sz="900" b="0" i="0" u="none" strike="noStrike">
                          <a:solidFill>
                            <a:srgbClr val="000000"/>
                          </a:solidFill>
                          <a:effectLst/>
                          <a:latin typeface="Calibri" panose="020F0502020204030204" pitchFamily="34" charset="0"/>
                        </a:rPr>
                        <a:t>(U)</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2"/>
                  </a:ext>
                </a:extLst>
              </a:tr>
              <a:tr h="194538">
                <a:tc>
                  <a:txBody>
                    <a:bodyPr/>
                    <a:lstStyle/>
                    <a:p>
                      <a:pPr algn="ctr" fontAlgn="ctr"/>
                      <a:r>
                        <a:rPr lang="en-GB" sz="900" b="0" i="0" u="none" strike="noStrike">
                          <a:solidFill>
                            <a:srgbClr val="000000"/>
                          </a:solidFill>
                          <a:effectLst/>
                          <a:latin typeface="Calibri" panose="020F0502020204030204" pitchFamily="34" charset="0"/>
                        </a:rPr>
                        <a:t>Oct-16</a:t>
                      </a:r>
                    </a:p>
                  </a:txBody>
                  <a:tcPr marL="9525" marR="9525" marT="9525" marB="0" anchor="ctr">
                    <a:lnL>
                      <a:noFill/>
                    </a:lnL>
                    <a:lnR>
                      <a:noFill/>
                    </a:lnR>
                    <a:lnT>
                      <a:noFill/>
                    </a:lnT>
                    <a:lnB>
                      <a:noFill/>
                    </a:lnB>
                  </a:tcPr>
                </a:tc>
                <a:tc>
                  <a:txBody>
                    <a:bodyPr/>
                    <a:lstStyle/>
                    <a:p>
                      <a:pPr algn="r" fontAlgn="ctr"/>
                      <a:r>
                        <a:rPr lang="en-GB" sz="900" b="0" i="0" u="none" strike="noStrike">
                          <a:solidFill>
                            <a:srgbClr val="000000"/>
                          </a:solidFill>
                          <a:effectLst/>
                          <a:latin typeface="Calibri" panose="020F0502020204030204" pitchFamily="34" charset="0"/>
                        </a:rPr>
                        <a:t>62.72</a:t>
                      </a:r>
                    </a:p>
                  </a:txBody>
                  <a:tcPr marL="9525" marR="9525" marT="9525" marB="0" anchor="ctr">
                    <a:lnL>
                      <a:noFill/>
                    </a:lnL>
                    <a:lnR>
                      <a:noFill/>
                    </a:lnR>
                    <a:lnT>
                      <a:noFill/>
                    </a:lnT>
                    <a:lnB>
                      <a:noFill/>
                    </a:lnB>
                  </a:tcPr>
                </a:tc>
                <a:tc>
                  <a:txBody>
                    <a:bodyPr/>
                    <a:lstStyle/>
                    <a:p>
                      <a:pPr algn="l" fontAlgn="ctr"/>
                      <a:r>
                        <a:rPr lang="en-GB" sz="900" b="0" i="0" u="none" strike="noStrike">
                          <a:solidFill>
                            <a:srgbClr val="000000"/>
                          </a:solidFill>
                          <a:effectLst/>
                          <a:latin typeface="Calibri" panose="020F0502020204030204" pitchFamily="34" charset="0"/>
                        </a:rPr>
                        <a:t>(F)</a:t>
                      </a:r>
                    </a:p>
                  </a:txBody>
                  <a:tcPr marL="9525" marR="9525" marT="9525" marB="0" anchor="ctr">
                    <a:lnL>
                      <a:noFill/>
                    </a:lnL>
                    <a:lnR>
                      <a:noFill/>
                    </a:lnR>
                    <a:lnT>
                      <a:noFill/>
                    </a:lnT>
                    <a:lnB>
                      <a:noFill/>
                    </a:lnB>
                  </a:tcPr>
                </a:tc>
                <a:tc>
                  <a:txBody>
                    <a:bodyPr/>
                    <a:lstStyle/>
                    <a:p>
                      <a:pPr algn="r" fontAlgn="ctr"/>
                      <a:r>
                        <a:rPr lang="en-GB" sz="900" b="0" i="0" u="none" strike="noStrike">
                          <a:solidFill>
                            <a:srgbClr val="000000"/>
                          </a:solidFill>
                          <a:effectLst/>
                          <a:latin typeface="Calibri" panose="020F0502020204030204" pitchFamily="34" charset="0"/>
                        </a:rPr>
                        <a:t>59.16</a:t>
                      </a:r>
                    </a:p>
                  </a:txBody>
                  <a:tcPr marL="9525" marR="9525" marT="9525" marB="0" anchor="ctr">
                    <a:lnL>
                      <a:noFill/>
                    </a:lnL>
                    <a:lnR>
                      <a:noFill/>
                    </a:lnR>
                    <a:lnT>
                      <a:noFill/>
                    </a:lnT>
                    <a:lnB>
                      <a:noFill/>
                    </a:lnB>
                  </a:tcPr>
                </a:tc>
                <a:tc>
                  <a:txBody>
                    <a:bodyPr/>
                    <a:lstStyle/>
                    <a:p>
                      <a:pPr algn="l" fontAlgn="ctr"/>
                      <a:r>
                        <a:rPr lang="en-GB" sz="900" b="0" i="0" u="none" strike="noStrike">
                          <a:solidFill>
                            <a:srgbClr val="000000"/>
                          </a:solidFill>
                          <a:effectLst/>
                          <a:latin typeface="Calibri" panose="020F0502020204030204" pitchFamily="34" charset="0"/>
                        </a:rPr>
                        <a:t>(A)</a:t>
                      </a:r>
                    </a:p>
                  </a:txBody>
                  <a:tcPr marL="9525" marR="9525" marT="9525" marB="0" anchor="ctr">
                    <a:lnL>
                      <a:noFill/>
                    </a:lnL>
                    <a:lnR>
                      <a:noFill/>
                    </a:lnR>
                    <a:lnT>
                      <a:noFill/>
                    </a:lnT>
                    <a:lnB>
                      <a:noFill/>
                    </a:lnB>
                  </a:tcPr>
                </a:tc>
                <a:extLst>
                  <a:ext uri="{0D108BD9-81ED-4DB2-BD59-A6C34878D82A}">
                    <a16:rowId xmlns:a16="http://schemas.microsoft.com/office/drawing/2014/main" val="10003"/>
                  </a:ext>
                </a:extLst>
              </a:tr>
              <a:tr h="194538">
                <a:tc>
                  <a:txBody>
                    <a:bodyPr/>
                    <a:lstStyle/>
                    <a:p>
                      <a:pPr algn="ctr" fontAlgn="ctr"/>
                      <a:r>
                        <a:rPr lang="en-GB" sz="900" b="0" i="0" u="none" strike="noStrike">
                          <a:solidFill>
                            <a:srgbClr val="000000"/>
                          </a:solidFill>
                          <a:effectLst/>
                          <a:latin typeface="Calibri" panose="020F0502020204030204" pitchFamily="34" charset="0"/>
                        </a:rPr>
                        <a:t>Nov-16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effectLst/>
                          <a:latin typeface="Calibri" panose="020F0502020204030204" pitchFamily="34" charset="0"/>
                        </a:rPr>
                        <a:t>--</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effectLst/>
                          <a:latin typeface="Calibri" panose="020F0502020204030204" pitchFamily="34" charset="0"/>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panose="020F0502020204030204" pitchFamily="34" charset="0"/>
                        </a:rPr>
                        <a:t>60.19</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dirty="0">
                          <a:solidFill>
                            <a:srgbClr val="000000"/>
                          </a:solidFill>
                          <a:effectLst/>
                          <a:latin typeface="Calibri" panose="020F0502020204030204" pitchFamily="34" charset="0"/>
                        </a:rPr>
                        <a:t>(F)</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47484">
                <a:tc gridSpan="5">
                  <a:txBody>
                    <a:bodyPr/>
                    <a:lstStyle/>
                    <a:p>
                      <a:pPr algn="l" fontAlgn="b"/>
                      <a:r>
                        <a:rPr lang="en-US" sz="800" b="0" i="1" u="none" strike="noStrike" dirty="0">
                          <a:solidFill>
                            <a:srgbClr val="000000"/>
                          </a:solidFill>
                          <a:effectLst/>
                          <a:latin typeface="Calibri"/>
                        </a:rPr>
                        <a:t>Notes</a:t>
                      </a:r>
                      <a:r>
                        <a:rPr lang="en-US" sz="800" b="0" i="0" u="none" strike="noStrike" dirty="0">
                          <a:solidFill>
                            <a:srgbClr val="000000"/>
                          </a:solidFill>
                          <a:effectLst/>
                          <a:latin typeface="Calibri"/>
                        </a:rPr>
                        <a:t>: (A), ACTUAL, denotes the estimate of economic activity for the current month; (F), FORECAST, the forecast for next month; (U) UPDATED, denotes updates reflecting data released since the last NCI publication date. </a:t>
                      </a:r>
                      <a:r>
                        <a:rPr lang="en-US" sz="800" b="0" i="1" u="none" strike="noStrike" dirty="0">
                          <a:solidFill>
                            <a:srgbClr val="000000"/>
                          </a:solidFill>
                          <a:effectLst/>
                          <a:latin typeface="Calibri"/>
                        </a:rPr>
                        <a:t>Source</a:t>
                      </a:r>
                      <a:r>
                        <a:rPr lang="en-US" sz="800" b="0" i="0" u="none" strike="noStrike" dirty="0">
                          <a:solidFill>
                            <a:srgbClr val="000000"/>
                          </a:solidFill>
                          <a:effectLst/>
                          <a:latin typeface="Calibri"/>
                        </a:rPr>
                        <a:t>: Now-Casting Economics Ltd</a:t>
                      </a: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539276641"/>
              </p:ext>
            </p:extLst>
          </p:nvPr>
        </p:nvGraphicFramePr>
        <p:xfrm>
          <a:off x="374260" y="5615795"/>
          <a:ext cx="6172197" cy="2477243"/>
        </p:xfrm>
        <a:graphic>
          <a:graphicData uri="http://schemas.openxmlformats.org/drawingml/2006/table">
            <a:tbl>
              <a:tblPr/>
              <a:tblGrid>
                <a:gridCol w="659529">
                  <a:extLst>
                    <a:ext uri="{9D8B030D-6E8A-4147-A177-3AD203B41FA5}">
                      <a16:colId xmlns:a16="http://schemas.microsoft.com/office/drawing/2014/main" val="20000"/>
                    </a:ext>
                  </a:extLst>
                </a:gridCol>
                <a:gridCol w="1742153">
                  <a:extLst>
                    <a:ext uri="{9D8B030D-6E8A-4147-A177-3AD203B41FA5}">
                      <a16:colId xmlns:a16="http://schemas.microsoft.com/office/drawing/2014/main" val="20001"/>
                    </a:ext>
                  </a:extLst>
                </a:gridCol>
                <a:gridCol w="472870">
                  <a:extLst>
                    <a:ext uri="{9D8B030D-6E8A-4147-A177-3AD203B41FA5}">
                      <a16:colId xmlns:a16="http://schemas.microsoft.com/office/drawing/2014/main" val="20002"/>
                    </a:ext>
                  </a:extLst>
                </a:gridCol>
                <a:gridCol w="659529">
                  <a:extLst>
                    <a:ext uri="{9D8B030D-6E8A-4147-A177-3AD203B41FA5}">
                      <a16:colId xmlns:a16="http://schemas.microsoft.com/office/drawing/2014/main" val="20003"/>
                    </a:ext>
                  </a:extLst>
                </a:gridCol>
                <a:gridCol w="659529">
                  <a:extLst>
                    <a:ext uri="{9D8B030D-6E8A-4147-A177-3AD203B41FA5}">
                      <a16:colId xmlns:a16="http://schemas.microsoft.com/office/drawing/2014/main" val="20004"/>
                    </a:ext>
                  </a:extLst>
                </a:gridCol>
                <a:gridCol w="659529">
                  <a:extLst>
                    <a:ext uri="{9D8B030D-6E8A-4147-A177-3AD203B41FA5}">
                      <a16:colId xmlns:a16="http://schemas.microsoft.com/office/drawing/2014/main" val="20005"/>
                    </a:ext>
                  </a:extLst>
                </a:gridCol>
                <a:gridCol w="659529">
                  <a:extLst>
                    <a:ext uri="{9D8B030D-6E8A-4147-A177-3AD203B41FA5}">
                      <a16:colId xmlns:a16="http://schemas.microsoft.com/office/drawing/2014/main" val="20006"/>
                    </a:ext>
                  </a:extLst>
                </a:gridCol>
                <a:gridCol w="659529">
                  <a:extLst>
                    <a:ext uri="{9D8B030D-6E8A-4147-A177-3AD203B41FA5}">
                      <a16:colId xmlns:a16="http://schemas.microsoft.com/office/drawing/2014/main" val="20007"/>
                    </a:ext>
                  </a:extLst>
                </a:gridCol>
              </a:tblGrid>
              <a:tr h="138323">
                <a:tc>
                  <a:txBody>
                    <a:bodyPr/>
                    <a:lstStyle/>
                    <a:p>
                      <a:pPr algn="l" fontAlgn="b"/>
                      <a:endParaRPr lang="en-US" sz="800" b="0" i="0" u="none" strike="noStrike" dirty="0">
                        <a:solidFill>
                          <a:srgbClr val="000000"/>
                        </a:solidFill>
                        <a:effectLst/>
                        <a:latin typeface="Calibri"/>
                      </a:endParaRPr>
                    </a:p>
                  </a:txBody>
                  <a:tcPr marL="12444" marR="12444" marT="12444"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2444" marR="12444" marT="12444"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a:endParaRPr>
                    </a:p>
                  </a:txBody>
                  <a:tcPr marL="12444" marR="12444" marT="12444"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a:endParaRPr>
                    </a:p>
                  </a:txBody>
                  <a:tcPr marL="12444" marR="12444" marT="12444"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a:endParaRPr>
                    </a:p>
                  </a:txBody>
                  <a:tcPr marL="12444" marR="12444" marT="12444"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a:endParaRPr>
                    </a:p>
                  </a:txBody>
                  <a:tcPr marL="12444" marR="12444" marT="12444" marB="0" anchor="b">
                    <a:lnL>
                      <a:noFill/>
                    </a:lnL>
                    <a:lnR>
                      <a:noFill/>
                    </a:lnR>
                    <a:lnT>
                      <a:noFill/>
                    </a:lnT>
                    <a:lnB>
                      <a:noFill/>
                    </a:lnB>
                  </a:tcPr>
                </a:tc>
                <a:tc gridSpan="2">
                  <a:txBody>
                    <a:bodyPr/>
                    <a:lstStyle/>
                    <a:p>
                      <a:pPr algn="ctr" fontAlgn="b"/>
                      <a:r>
                        <a:rPr lang="en-US" sz="800" b="0" i="0" u="none" strike="noStrike">
                          <a:solidFill>
                            <a:srgbClr val="000000"/>
                          </a:solidFill>
                          <a:effectLst/>
                          <a:latin typeface="Calibri"/>
                        </a:rPr>
                        <a:t>Impact of Data Releases</a:t>
                      </a:r>
                    </a:p>
                  </a:txBody>
                  <a:tcPr marL="12444" marR="12444" marT="12444"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150898">
                <a:tc>
                  <a:txBody>
                    <a:bodyPr/>
                    <a:lstStyle/>
                    <a:p>
                      <a:pPr algn="l" fontAlgn="b"/>
                      <a:r>
                        <a:rPr lang="en-US" sz="800" b="0" i="0" u="none" strike="noStrike">
                          <a:solidFill>
                            <a:srgbClr val="000000"/>
                          </a:solidFill>
                          <a:effectLst/>
                          <a:latin typeface="Calibri"/>
                        </a:rPr>
                        <a:t>Release</a:t>
                      </a:r>
                    </a:p>
                  </a:txBody>
                  <a:tcPr marL="12444" marR="12444" marT="12444" marB="0" anchor="b">
                    <a:lnL>
                      <a:noFill/>
                    </a:lnL>
                    <a:lnR>
                      <a:noFill/>
                    </a:lnR>
                    <a:lnT>
                      <a:noFill/>
                    </a:lnT>
                    <a:lnB>
                      <a:noFill/>
                    </a:lnB>
                    <a:solidFill>
                      <a:srgbClr val="BFBFBF"/>
                    </a:solidFill>
                  </a:tcPr>
                </a:tc>
                <a:tc>
                  <a:txBody>
                    <a:bodyPr/>
                    <a:lstStyle/>
                    <a:p>
                      <a:pPr algn="l" fontAlgn="b"/>
                      <a:r>
                        <a:rPr lang="en-US" sz="800" b="0" i="0" u="none" strike="noStrike">
                          <a:solidFill>
                            <a:srgbClr val="000000"/>
                          </a:solidFill>
                          <a:effectLst/>
                          <a:latin typeface="Calibri"/>
                        </a:rPr>
                        <a:t>Release</a:t>
                      </a:r>
                    </a:p>
                  </a:txBody>
                  <a:tcPr marL="12444" marR="12444" marT="12444" marB="0" anchor="b">
                    <a:lnL>
                      <a:noFill/>
                    </a:lnL>
                    <a:lnR>
                      <a:noFill/>
                    </a:lnR>
                    <a:lnT>
                      <a:noFill/>
                    </a:lnT>
                    <a:lnB>
                      <a:noFill/>
                    </a:lnB>
                    <a:solidFill>
                      <a:srgbClr val="BFBFBF"/>
                    </a:solidFill>
                  </a:tcPr>
                </a:tc>
                <a:tc>
                  <a:txBody>
                    <a:bodyPr/>
                    <a:lstStyle/>
                    <a:p>
                      <a:pPr algn="ctr" fontAlgn="b"/>
                      <a:r>
                        <a:rPr lang="en-US" sz="800" b="0" i="0" u="none" strike="noStrike">
                          <a:solidFill>
                            <a:srgbClr val="000000"/>
                          </a:solidFill>
                          <a:effectLst/>
                          <a:latin typeface="Calibri"/>
                        </a:rPr>
                        <a:t>Reference</a:t>
                      </a:r>
                    </a:p>
                  </a:txBody>
                  <a:tcPr marL="12444" marR="12444" marT="12444" marB="0" anchor="b">
                    <a:lnL>
                      <a:noFill/>
                    </a:lnL>
                    <a:lnR>
                      <a:noFill/>
                    </a:lnR>
                    <a:lnT>
                      <a:noFill/>
                    </a:lnT>
                    <a:lnB>
                      <a:noFill/>
                    </a:lnB>
                    <a:solidFill>
                      <a:srgbClr val="BFBFBF"/>
                    </a:solidFill>
                  </a:tcPr>
                </a:tc>
                <a:tc>
                  <a:txBody>
                    <a:bodyPr/>
                    <a:lstStyle/>
                    <a:p>
                      <a:pPr algn="ctr" fontAlgn="b"/>
                      <a:r>
                        <a:rPr lang="en-US" sz="800" b="0" i="0" u="none" strike="noStrike">
                          <a:solidFill>
                            <a:srgbClr val="000000"/>
                          </a:solidFill>
                          <a:effectLst/>
                          <a:latin typeface="Calibri"/>
                        </a:rPr>
                        <a:t>Model</a:t>
                      </a:r>
                    </a:p>
                  </a:txBody>
                  <a:tcPr marL="12444" marR="12444" marT="12444" marB="0" anchor="b">
                    <a:lnL>
                      <a:noFill/>
                    </a:lnL>
                    <a:lnR>
                      <a:noFill/>
                    </a:lnR>
                    <a:lnT>
                      <a:noFill/>
                    </a:lnT>
                    <a:lnB>
                      <a:noFill/>
                    </a:lnB>
                    <a:solidFill>
                      <a:srgbClr val="BFBFBF"/>
                    </a:solidFill>
                  </a:tcPr>
                </a:tc>
                <a:tc>
                  <a:txBody>
                    <a:bodyPr/>
                    <a:lstStyle/>
                    <a:p>
                      <a:pPr algn="ctr" fontAlgn="b"/>
                      <a:r>
                        <a:rPr lang="en-US" sz="800" b="0" i="0" u="none" strike="noStrike">
                          <a:solidFill>
                            <a:srgbClr val="000000"/>
                          </a:solidFill>
                          <a:effectLst/>
                          <a:latin typeface="Calibri"/>
                        </a:rPr>
                        <a:t>Release</a:t>
                      </a:r>
                    </a:p>
                  </a:txBody>
                  <a:tcPr marL="12444" marR="12444" marT="12444" marB="0" anchor="b">
                    <a:lnL>
                      <a:noFill/>
                    </a:lnL>
                    <a:lnR>
                      <a:noFill/>
                    </a:lnR>
                    <a:lnT>
                      <a:noFill/>
                    </a:lnT>
                    <a:lnB>
                      <a:noFill/>
                    </a:lnB>
                    <a:solidFill>
                      <a:srgbClr val="BFBFBF"/>
                    </a:solidFill>
                  </a:tcPr>
                </a:tc>
                <a:tc>
                  <a:txBody>
                    <a:bodyPr/>
                    <a:lstStyle/>
                    <a:p>
                      <a:pPr algn="ctr" fontAlgn="b"/>
                      <a:r>
                        <a:rPr lang="en-US" sz="800" b="0" i="0" u="none" strike="noStrike">
                          <a:solidFill>
                            <a:srgbClr val="000000"/>
                          </a:solidFill>
                          <a:effectLst/>
                          <a:latin typeface="Calibri"/>
                        </a:rPr>
                        <a:t>Model</a:t>
                      </a:r>
                    </a:p>
                  </a:txBody>
                  <a:tcPr marL="12444" marR="12444" marT="12444" marB="0" anchor="b">
                    <a:lnL>
                      <a:noFill/>
                    </a:lnL>
                    <a:lnR>
                      <a:noFill/>
                    </a:lnR>
                    <a:lnT>
                      <a:noFill/>
                    </a:lnT>
                    <a:lnB>
                      <a:noFill/>
                    </a:lnB>
                    <a:solidFill>
                      <a:srgbClr val="BFBFBF"/>
                    </a:solidFill>
                  </a:tcPr>
                </a:tc>
                <a:tc>
                  <a:txBody>
                    <a:bodyPr/>
                    <a:lstStyle/>
                    <a:p>
                      <a:pPr algn="ctr" fontAlgn="b"/>
                      <a:r>
                        <a:rPr lang="en-US" sz="800" b="0" i="0" u="none" strike="noStrike">
                          <a:solidFill>
                            <a:srgbClr val="000000"/>
                          </a:solidFill>
                          <a:effectLst/>
                          <a:latin typeface="Calibri"/>
                        </a:rPr>
                        <a:t>China NCI</a:t>
                      </a:r>
                      <a:r>
                        <a:rPr lang="en-US" sz="800" b="0" i="0" u="none" strike="noStrike" baseline="30000">
                          <a:solidFill>
                            <a:srgbClr val="000000"/>
                          </a:solidFill>
                          <a:effectLst/>
                          <a:latin typeface="Calibri"/>
                        </a:rPr>
                        <a:t>TM</a:t>
                      </a:r>
                      <a:endParaRPr lang="en-US" sz="800" b="0" i="0" u="none" strike="noStrike">
                        <a:solidFill>
                          <a:srgbClr val="000000"/>
                        </a:solidFill>
                        <a:effectLst/>
                        <a:latin typeface="Calibri"/>
                      </a:endParaRPr>
                    </a:p>
                  </a:txBody>
                  <a:tcPr marL="12444" marR="12444" marT="12444" marB="0" anchor="b">
                    <a:lnL>
                      <a:noFill/>
                    </a:lnL>
                    <a:lnR>
                      <a:noFill/>
                    </a:lnR>
                    <a:lnT w="6350" cap="flat" cmpd="sng" algn="ctr">
                      <a:solidFill>
                        <a:srgbClr val="000000"/>
                      </a:solidFill>
                      <a:prstDash val="solid"/>
                      <a:round/>
                      <a:headEnd type="none" w="med" len="med"/>
                      <a:tailEnd type="none" w="med" len="med"/>
                    </a:lnT>
                    <a:lnB>
                      <a:noFill/>
                    </a:lnB>
                    <a:solidFill>
                      <a:srgbClr val="BFBFBF"/>
                    </a:solidFill>
                  </a:tcPr>
                </a:tc>
                <a:tc>
                  <a:txBody>
                    <a:bodyPr/>
                    <a:lstStyle/>
                    <a:p>
                      <a:pPr algn="ctr" fontAlgn="b"/>
                      <a:r>
                        <a:rPr lang="en-US" sz="800" b="0" i="0" u="none" strike="noStrike">
                          <a:solidFill>
                            <a:srgbClr val="000000"/>
                          </a:solidFill>
                          <a:effectLst/>
                          <a:latin typeface="Calibri"/>
                        </a:rPr>
                        <a:t>China NCI</a:t>
                      </a:r>
                      <a:r>
                        <a:rPr lang="en-US" sz="800" b="0" i="0" u="none" strike="noStrike" baseline="30000">
                          <a:solidFill>
                            <a:srgbClr val="000000"/>
                          </a:solidFill>
                          <a:effectLst/>
                          <a:latin typeface="Calibri"/>
                        </a:rPr>
                        <a:t>TM</a:t>
                      </a:r>
                      <a:endParaRPr lang="en-US" sz="800" b="0" i="0" u="none" strike="noStrike">
                        <a:solidFill>
                          <a:srgbClr val="000000"/>
                        </a:solidFill>
                        <a:effectLst/>
                        <a:latin typeface="Calibri"/>
                      </a:endParaRPr>
                    </a:p>
                  </a:txBody>
                  <a:tcPr marL="12444" marR="12444" marT="12444" marB="0" anchor="b">
                    <a:lnL>
                      <a:noFill/>
                    </a:lnL>
                    <a:lnR>
                      <a:noFill/>
                    </a:lnR>
                    <a:lnT w="6350" cap="flat" cmpd="sng" algn="ctr">
                      <a:solidFill>
                        <a:srgbClr val="000000"/>
                      </a:solidFill>
                      <a:prstDash val="solid"/>
                      <a:round/>
                      <a:headEnd type="none" w="med" len="med"/>
                      <a:tailEnd type="none" w="med" len="med"/>
                    </a:lnT>
                    <a:lnB>
                      <a:noFill/>
                    </a:lnB>
                    <a:solidFill>
                      <a:srgbClr val="BFBFBF"/>
                    </a:solidFill>
                  </a:tcPr>
                </a:tc>
                <a:extLst>
                  <a:ext uri="{0D108BD9-81ED-4DB2-BD59-A6C34878D82A}">
                    <a16:rowId xmlns:a16="http://schemas.microsoft.com/office/drawing/2014/main" val="10001"/>
                  </a:ext>
                </a:extLst>
              </a:tr>
              <a:tr h="138323">
                <a:tc>
                  <a:txBody>
                    <a:bodyPr/>
                    <a:lstStyle/>
                    <a:p>
                      <a:pPr algn="l" fontAlgn="b"/>
                      <a:r>
                        <a:rPr lang="en-US" sz="800" b="0" i="0" u="none" strike="noStrike">
                          <a:solidFill>
                            <a:srgbClr val="000000"/>
                          </a:solidFill>
                          <a:effectLst/>
                          <a:latin typeface="Calibri"/>
                        </a:rPr>
                        <a:t>Date</a:t>
                      </a:r>
                    </a:p>
                  </a:txBody>
                  <a:tcPr marL="12444" marR="12444" marT="12444" marB="0" anchor="b">
                    <a:lnL>
                      <a:noFill/>
                    </a:lnL>
                    <a:lnR>
                      <a:noFill/>
                    </a:lnR>
                    <a:lnT>
                      <a:noFill/>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800" b="0" i="0" u="none" strike="noStrike">
                          <a:solidFill>
                            <a:srgbClr val="000000"/>
                          </a:solidFill>
                          <a:effectLst/>
                          <a:latin typeface="Calibri"/>
                        </a:rPr>
                        <a:t>Name</a:t>
                      </a:r>
                    </a:p>
                  </a:txBody>
                  <a:tcPr marL="12444" marR="12444" marT="12444" marB="0" anchor="b">
                    <a:lnL>
                      <a:noFill/>
                    </a:lnL>
                    <a:lnR>
                      <a:noFill/>
                    </a:lnR>
                    <a:lnT>
                      <a:noFill/>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800" b="0" i="0" u="none" strike="noStrike">
                          <a:solidFill>
                            <a:srgbClr val="000000"/>
                          </a:solidFill>
                          <a:effectLst/>
                          <a:latin typeface="Calibri"/>
                        </a:rPr>
                        <a:t>Period</a:t>
                      </a:r>
                    </a:p>
                  </a:txBody>
                  <a:tcPr marL="12444" marR="12444" marT="12444" marB="0" anchor="b">
                    <a:lnL>
                      <a:noFill/>
                    </a:lnL>
                    <a:lnR>
                      <a:noFill/>
                    </a:lnR>
                    <a:lnT>
                      <a:noFill/>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800" b="0" i="0" u="none" strike="noStrike">
                          <a:solidFill>
                            <a:srgbClr val="000000"/>
                          </a:solidFill>
                          <a:effectLst/>
                          <a:latin typeface="Calibri"/>
                        </a:rPr>
                        <a:t>Unit</a:t>
                      </a:r>
                    </a:p>
                  </a:txBody>
                  <a:tcPr marL="12444" marR="12444" marT="12444" marB="0" anchor="b">
                    <a:lnL>
                      <a:noFill/>
                    </a:lnL>
                    <a:lnR>
                      <a:noFill/>
                    </a:lnR>
                    <a:lnT>
                      <a:noFill/>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800" b="0" i="0" u="none" strike="noStrike">
                          <a:solidFill>
                            <a:srgbClr val="000000"/>
                          </a:solidFill>
                          <a:effectLst/>
                          <a:latin typeface="Calibri"/>
                        </a:rPr>
                        <a:t>Value*</a:t>
                      </a:r>
                    </a:p>
                  </a:txBody>
                  <a:tcPr marL="12444" marR="12444" marT="12444" marB="0" anchor="b">
                    <a:lnL>
                      <a:noFill/>
                    </a:lnL>
                    <a:lnR>
                      <a:noFill/>
                    </a:lnR>
                    <a:lnT>
                      <a:noFill/>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800" b="0" i="0" u="none" strike="noStrike">
                          <a:solidFill>
                            <a:srgbClr val="000000"/>
                          </a:solidFill>
                          <a:effectLst/>
                          <a:latin typeface="Calibri"/>
                        </a:rPr>
                        <a:t>Expectation</a:t>
                      </a:r>
                    </a:p>
                  </a:txBody>
                  <a:tcPr marL="12444" marR="12444" marT="12444" marB="0" anchor="b">
                    <a:lnL>
                      <a:noFill/>
                    </a:lnL>
                    <a:lnR>
                      <a:noFill/>
                    </a:lnR>
                    <a:lnT>
                      <a:noFill/>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800" b="0" i="0" u="none" strike="noStrike" dirty="0">
                          <a:solidFill>
                            <a:srgbClr val="000000"/>
                          </a:solidFill>
                          <a:effectLst/>
                          <a:latin typeface="+mn-lt"/>
                        </a:rPr>
                        <a:t>September</a:t>
                      </a:r>
                      <a:endParaRPr lang="en-US" sz="800" b="0" i="0" u="none" strike="noStrike" dirty="0">
                        <a:solidFill>
                          <a:srgbClr val="000000"/>
                        </a:solidFill>
                        <a:effectLst/>
                        <a:latin typeface="Calibri"/>
                      </a:endParaRPr>
                    </a:p>
                  </a:txBody>
                  <a:tcPr marL="12444" marR="12444" marT="12444" marB="0" anchor="b">
                    <a:lnL>
                      <a:noFill/>
                    </a:lnL>
                    <a:lnR>
                      <a:noFill/>
                    </a:lnR>
                    <a:lnT>
                      <a:noFill/>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800" b="0" i="0" u="none" strike="noStrike" dirty="0">
                          <a:solidFill>
                            <a:srgbClr val="000000"/>
                          </a:solidFill>
                          <a:effectLst/>
                          <a:latin typeface="Calibri"/>
                        </a:rPr>
                        <a:t>October</a:t>
                      </a:r>
                    </a:p>
                  </a:txBody>
                  <a:tcPr marL="12444" marR="12444" marT="12444" marB="0" anchor="b">
                    <a:lnL>
                      <a:noFill/>
                    </a:lnL>
                    <a:lnR>
                      <a:noFill/>
                    </a:lnR>
                    <a:lnT>
                      <a:noFill/>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0002"/>
                  </a:ext>
                </a:extLst>
              </a:tr>
              <a:tr h="163473">
                <a:tc>
                  <a:txBody>
                    <a:bodyPr/>
                    <a:lstStyle/>
                    <a:p>
                      <a:pPr algn="l" fontAlgn="ctr"/>
                      <a:r>
                        <a:rPr lang="en-GB" sz="800" b="0" i="0" u="none" strike="noStrike">
                          <a:solidFill>
                            <a:srgbClr val="000000"/>
                          </a:solidFill>
                          <a:effectLst/>
                          <a:latin typeface="Calibri" panose="020F0502020204030204" pitchFamily="34" charset="0"/>
                        </a:rPr>
                        <a:t>19/10/2016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GB" sz="800" b="0" i="0" u="none" strike="noStrike">
                          <a:solidFill>
                            <a:srgbClr val="000000"/>
                          </a:solidFill>
                          <a:effectLst/>
                          <a:latin typeface="Calibri" panose="020F0502020204030204" pitchFamily="34" charset="0"/>
                        </a:rPr>
                        <a:t>Newly Started Construction</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GB" sz="800" b="0" i="0" u="none" strike="noStrike">
                          <a:solidFill>
                            <a:srgbClr val="000000"/>
                          </a:solidFill>
                          <a:effectLst/>
                          <a:latin typeface="Calibri" panose="020F0502020204030204" pitchFamily="34" charset="0"/>
                        </a:rPr>
                        <a:t>Sep-16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GB" sz="800" b="0" i="0" u="none" strike="noStrike">
                          <a:solidFill>
                            <a:srgbClr val="000000"/>
                          </a:solidFill>
                          <a:effectLst/>
                          <a:latin typeface="Calibri" panose="020F0502020204030204" pitchFamily="34" charset="0"/>
                        </a:rPr>
                        <a:t>YoY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GB" sz="800" b="0" i="0" u="none" strike="noStrike">
                          <a:solidFill>
                            <a:srgbClr val="000000"/>
                          </a:solidFill>
                          <a:effectLst/>
                          <a:latin typeface="Calibri" panose="020F0502020204030204" pitchFamily="34" charset="0"/>
                        </a:rPr>
                        <a:t>6.83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GB" sz="800" b="0" i="0" u="none" strike="noStrike">
                          <a:solidFill>
                            <a:srgbClr val="000000"/>
                          </a:solidFill>
                          <a:effectLst/>
                          <a:latin typeface="Calibri" panose="020F0502020204030204" pitchFamily="34" charset="0"/>
                        </a:rPr>
                        <a:t>-6.21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GB" sz="800" b="0" i="0" u="none" strike="noStrike">
                          <a:solidFill>
                            <a:srgbClr val="000000"/>
                          </a:solidFill>
                          <a:effectLst/>
                          <a:latin typeface="Calibri" panose="020F0502020204030204" pitchFamily="34" charset="0"/>
                        </a:rPr>
                        <a:t>-0.07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GB" sz="800" b="0" i="0" u="none" strike="noStrike">
                          <a:solidFill>
                            <a:srgbClr val="000000"/>
                          </a:solidFill>
                          <a:effectLst/>
                          <a:latin typeface="Calibri" panose="020F0502020204030204" pitchFamily="34" charset="0"/>
                        </a:rPr>
                        <a:t>-0.16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3"/>
                  </a:ext>
                </a:extLst>
              </a:tr>
              <a:tr h="163473">
                <a:tc>
                  <a:txBody>
                    <a:bodyPr/>
                    <a:lstStyle/>
                    <a:p>
                      <a:pPr algn="l" fontAlgn="ctr"/>
                      <a:r>
                        <a:rPr lang="en-GB" sz="800" b="0" i="0" u="none" strike="noStrike">
                          <a:solidFill>
                            <a:srgbClr val="000000"/>
                          </a:solidFill>
                          <a:effectLst/>
                          <a:latin typeface="Calibri" panose="020F0502020204030204" pitchFamily="34" charset="0"/>
                        </a:rPr>
                        <a:t>19/10/2016</a:t>
                      </a:r>
                    </a:p>
                  </a:txBody>
                  <a:tcPr marL="9525" marR="9525" marT="9525" marB="0" anchor="ctr">
                    <a:lnL>
                      <a:noFill/>
                    </a:lnL>
                    <a:lnR>
                      <a:noFill/>
                    </a:lnR>
                    <a:lnT>
                      <a:noFill/>
                    </a:lnT>
                    <a:lnB>
                      <a:noFill/>
                    </a:lnB>
                    <a:solidFill>
                      <a:srgbClr val="F2F2F2"/>
                    </a:solidFill>
                  </a:tcPr>
                </a:tc>
                <a:tc>
                  <a:txBody>
                    <a:bodyPr/>
                    <a:lstStyle/>
                    <a:p>
                      <a:pPr algn="l" fontAlgn="ctr"/>
                      <a:r>
                        <a:rPr lang="en-GB" sz="800" b="0" i="0" u="none" strike="noStrike">
                          <a:solidFill>
                            <a:srgbClr val="000000"/>
                          </a:solidFill>
                          <a:effectLst/>
                          <a:latin typeface="Calibri" panose="020F0502020204030204" pitchFamily="34" charset="0"/>
                        </a:rPr>
                        <a:t>Industrial Production</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Sep-16</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YoY %</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6.10</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6.92</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-1.61</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-2.91</a:t>
                      </a:r>
                    </a:p>
                  </a:txBody>
                  <a:tcPr marL="9525" marR="9525" marT="9525" marB="0" anchor="ctr">
                    <a:lnL>
                      <a:noFill/>
                    </a:lnL>
                    <a:lnR>
                      <a:noFill/>
                    </a:lnR>
                    <a:lnT>
                      <a:noFill/>
                    </a:lnT>
                    <a:lnB>
                      <a:noFill/>
                    </a:lnB>
                    <a:solidFill>
                      <a:srgbClr val="F2F2F2"/>
                    </a:solidFill>
                  </a:tcPr>
                </a:tc>
                <a:extLst>
                  <a:ext uri="{0D108BD9-81ED-4DB2-BD59-A6C34878D82A}">
                    <a16:rowId xmlns:a16="http://schemas.microsoft.com/office/drawing/2014/main" val="10004"/>
                  </a:ext>
                </a:extLst>
              </a:tr>
              <a:tr h="163473">
                <a:tc>
                  <a:txBody>
                    <a:bodyPr/>
                    <a:lstStyle/>
                    <a:p>
                      <a:pPr algn="l" fontAlgn="ctr"/>
                      <a:r>
                        <a:rPr lang="en-GB" sz="800" b="0" i="0" u="none" strike="noStrike">
                          <a:solidFill>
                            <a:srgbClr val="000000"/>
                          </a:solidFill>
                          <a:effectLst/>
                          <a:latin typeface="Calibri" panose="020F0502020204030204" pitchFamily="34" charset="0"/>
                        </a:rPr>
                        <a:t>19/10/2016</a:t>
                      </a:r>
                    </a:p>
                  </a:txBody>
                  <a:tcPr marL="9525" marR="9525" marT="9525" marB="0" anchor="ctr">
                    <a:lnL>
                      <a:noFill/>
                    </a:lnL>
                    <a:lnR>
                      <a:noFill/>
                    </a:lnR>
                    <a:lnT>
                      <a:noFill/>
                    </a:lnT>
                    <a:lnB>
                      <a:noFill/>
                    </a:lnB>
                  </a:tcPr>
                </a:tc>
                <a:tc>
                  <a:txBody>
                    <a:bodyPr/>
                    <a:lstStyle/>
                    <a:p>
                      <a:pPr algn="l" fontAlgn="ctr"/>
                      <a:r>
                        <a:rPr lang="en-GB" sz="800" b="0" i="0" u="none" strike="noStrike">
                          <a:solidFill>
                            <a:srgbClr val="000000"/>
                          </a:solidFill>
                          <a:effectLst/>
                          <a:latin typeface="Calibri" panose="020F0502020204030204" pitchFamily="34" charset="0"/>
                        </a:rPr>
                        <a:t>Electricity Production</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Sep-16</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YoY %</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8.03</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6.32</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0.11</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0.33</a:t>
                      </a:r>
                    </a:p>
                  </a:txBody>
                  <a:tcPr marL="9525" marR="9525" marT="9525" marB="0" anchor="ctr">
                    <a:lnL>
                      <a:noFill/>
                    </a:lnL>
                    <a:lnR>
                      <a:noFill/>
                    </a:lnR>
                    <a:lnT>
                      <a:noFill/>
                    </a:lnT>
                    <a:lnB>
                      <a:noFill/>
                    </a:lnB>
                  </a:tcPr>
                </a:tc>
                <a:extLst>
                  <a:ext uri="{0D108BD9-81ED-4DB2-BD59-A6C34878D82A}">
                    <a16:rowId xmlns:a16="http://schemas.microsoft.com/office/drawing/2014/main" val="10005"/>
                  </a:ext>
                </a:extLst>
              </a:tr>
              <a:tr h="163473">
                <a:tc>
                  <a:txBody>
                    <a:bodyPr/>
                    <a:lstStyle/>
                    <a:p>
                      <a:pPr algn="l" fontAlgn="ctr"/>
                      <a:r>
                        <a:rPr lang="en-GB" sz="800" b="0" i="0" u="none" strike="noStrike">
                          <a:solidFill>
                            <a:srgbClr val="000000"/>
                          </a:solidFill>
                          <a:effectLst/>
                          <a:latin typeface="Calibri" panose="020F0502020204030204" pitchFamily="34" charset="0"/>
                        </a:rPr>
                        <a:t>13/10/2016</a:t>
                      </a:r>
                    </a:p>
                  </a:txBody>
                  <a:tcPr marL="9525" marR="9525" marT="9525" marB="0" anchor="ctr">
                    <a:lnL>
                      <a:noFill/>
                    </a:lnL>
                    <a:lnR>
                      <a:noFill/>
                    </a:lnR>
                    <a:lnT>
                      <a:noFill/>
                    </a:lnT>
                    <a:lnB>
                      <a:noFill/>
                    </a:lnB>
                    <a:solidFill>
                      <a:srgbClr val="F2F2F2"/>
                    </a:solidFill>
                  </a:tcPr>
                </a:tc>
                <a:tc>
                  <a:txBody>
                    <a:bodyPr/>
                    <a:lstStyle/>
                    <a:p>
                      <a:pPr algn="l" fontAlgn="ctr"/>
                      <a:r>
                        <a:rPr lang="en-GB" sz="800" b="0" i="0" u="none" strike="noStrike">
                          <a:solidFill>
                            <a:srgbClr val="000000"/>
                          </a:solidFill>
                          <a:effectLst/>
                          <a:latin typeface="Calibri" panose="020F0502020204030204" pitchFamily="34" charset="0"/>
                        </a:rPr>
                        <a:t>Imports</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Sep-16</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YoY %</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-1.90</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-0.74</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-0.06</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-0.13</a:t>
                      </a:r>
                    </a:p>
                  </a:txBody>
                  <a:tcPr marL="9525" marR="9525" marT="9525" marB="0" anchor="ctr">
                    <a:lnL>
                      <a:noFill/>
                    </a:lnL>
                    <a:lnR>
                      <a:noFill/>
                    </a:lnR>
                    <a:lnT>
                      <a:noFill/>
                    </a:lnT>
                    <a:lnB>
                      <a:noFill/>
                    </a:lnB>
                    <a:solidFill>
                      <a:srgbClr val="F2F2F2"/>
                    </a:solidFill>
                  </a:tcPr>
                </a:tc>
                <a:extLst>
                  <a:ext uri="{0D108BD9-81ED-4DB2-BD59-A6C34878D82A}">
                    <a16:rowId xmlns:a16="http://schemas.microsoft.com/office/drawing/2014/main" val="10006"/>
                  </a:ext>
                </a:extLst>
              </a:tr>
              <a:tr h="163473">
                <a:tc>
                  <a:txBody>
                    <a:bodyPr/>
                    <a:lstStyle/>
                    <a:p>
                      <a:pPr algn="l" fontAlgn="ctr"/>
                      <a:r>
                        <a:rPr lang="en-GB" sz="800" b="0" i="0" u="none" strike="noStrike">
                          <a:solidFill>
                            <a:srgbClr val="000000"/>
                          </a:solidFill>
                          <a:effectLst/>
                          <a:latin typeface="Calibri" panose="020F0502020204030204" pitchFamily="34" charset="0"/>
                        </a:rPr>
                        <a:t>13/10/2016</a:t>
                      </a:r>
                    </a:p>
                  </a:txBody>
                  <a:tcPr marL="9525" marR="9525" marT="9525" marB="0" anchor="ctr">
                    <a:lnL>
                      <a:noFill/>
                    </a:lnL>
                    <a:lnR>
                      <a:noFill/>
                    </a:lnR>
                    <a:lnT>
                      <a:noFill/>
                    </a:lnT>
                    <a:lnB>
                      <a:noFill/>
                    </a:lnB>
                  </a:tcPr>
                </a:tc>
                <a:tc>
                  <a:txBody>
                    <a:bodyPr/>
                    <a:lstStyle/>
                    <a:p>
                      <a:pPr algn="l" fontAlgn="ctr"/>
                      <a:r>
                        <a:rPr lang="en-GB" sz="800" b="0" i="0" u="none" strike="noStrike">
                          <a:solidFill>
                            <a:srgbClr val="000000"/>
                          </a:solidFill>
                          <a:effectLst/>
                          <a:latin typeface="Calibri" panose="020F0502020204030204" pitchFamily="34" charset="0"/>
                        </a:rPr>
                        <a:t>Exports</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Sep-16</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YoY %</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-10.00</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-1.11</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-0.43</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-0.91</a:t>
                      </a:r>
                    </a:p>
                  </a:txBody>
                  <a:tcPr marL="9525" marR="9525" marT="9525" marB="0" anchor="ctr">
                    <a:lnL>
                      <a:noFill/>
                    </a:lnL>
                    <a:lnR>
                      <a:noFill/>
                    </a:lnR>
                    <a:lnT>
                      <a:noFill/>
                    </a:lnT>
                    <a:lnB>
                      <a:noFill/>
                    </a:lnB>
                  </a:tcPr>
                </a:tc>
                <a:extLst>
                  <a:ext uri="{0D108BD9-81ED-4DB2-BD59-A6C34878D82A}">
                    <a16:rowId xmlns:a16="http://schemas.microsoft.com/office/drawing/2014/main" val="10007"/>
                  </a:ext>
                </a:extLst>
              </a:tr>
              <a:tr h="163473">
                <a:tc>
                  <a:txBody>
                    <a:bodyPr/>
                    <a:lstStyle/>
                    <a:p>
                      <a:pPr algn="l" fontAlgn="ctr"/>
                      <a:r>
                        <a:rPr lang="en-GB" sz="800" b="0" i="0" u="none" strike="noStrike">
                          <a:solidFill>
                            <a:srgbClr val="000000"/>
                          </a:solidFill>
                          <a:effectLst/>
                          <a:latin typeface="Calibri" panose="020F0502020204030204" pitchFamily="34" charset="0"/>
                        </a:rPr>
                        <a:t>08/10/2016</a:t>
                      </a:r>
                    </a:p>
                  </a:txBody>
                  <a:tcPr marL="9525" marR="9525" marT="9525" marB="0" anchor="ctr">
                    <a:lnL>
                      <a:noFill/>
                    </a:lnL>
                    <a:lnR>
                      <a:noFill/>
                    </a:lnR>
                    <a:lnT>
                      <a:noFill/>
                    </a:lnT>
                    <a:lnB>
                      <a:noFill/>
                    </a:lnB>
                    <a:solidFill>
                      <a:srgbClr val="F2F2F2"/>
                    </a:solidFill>
                  </a:tcPr>
                </a:tc>
                <a:tc>
                  <a:txBody>
                    <a:bodyPr/>
                    <a:lstStyle/>
                    <a:p>
                      <a:pPr algn="l" fontAlgn="ctr"/>
                      <a:r>
                        <a:rPr lang="en-GB" sz="800" b="0" i="0" u="none" strike="noStrike">
                          <a:solidFill>
                            <a:srgbClr val="000000"/>
                          </a:solidFill>
                          <a:effectLst/>
                          <a:latin typeface="Calibri" panose="020F0502020204030204" pitchFamily="34" charset="0"/>
                        </a:rPr>
                        <a:t>HSBC/Markit PMI: Services</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Sep-16</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Index</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52.01</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52.34</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-0.10</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-0.24</a:t>
                      </a:r>
                    </a:p>
                  </a:txBody>
                  <a:tcPr marL="9525" marR="9525" marT="9525" marB="0" anchor="ctr">
                    <a:lnL>
                      <a:noFill/>
                    </a:lnL>
                    <a:lnR>
                      <a:noFill/>
                    </a:lnR>
                    <a:lnT>
                      <a:noFill/>
                    </a:lnT>
                    <a:lnB>
                      <a:noFill/>
                    </a:lnB>
                    <a:solidFill>
                      <a:srgbClr val="F2F2F2"/>
                    </a:solidFill>
                  </a:tcPr>
                </a:tc>
                <a:extLst>
                  <a:ext uri="{0D108BD9-81ED-4DB2-BD59-A6C34878D82A}">
                    <a16:rowId xmlns:a16="http://schemas.microsoft.com/office/drawing/2014/main" val="10008"/>
                  </a:ext>
                </a:extLst>
              </a:tr>
              <a:tr h="163473">
                <a:tc>
                  <a:txBody>
                    <a:bodyPr/>
                    <a:lstStyle/>
                    <a:p>
                      <a:pPr algn="l" fontAlgn="ctr"/>
                      <a:r>
                        <a:rPr lang="en-GB" sz="800" b="0" i="0" u="none" strike="noStrike">
                          <a:solidFill>
                            <a:srgbClr val="000000"/>
                          </a:solidFill>
                          <a:effectLst/>
                          <a:latin typeface="Calibri" panose="020F0502020204030204" pitchFamily="34" charset="0"/>
                        </a:rPr>
                        <a:t>01/10/2016</a:t>
                      </a:r>
                    </a:p>
                  </a:txBody>
                  <a:tcPr marL="9525" marR="9525" marT="9525" marB="0" anchor="ctr">
                    <a:lnL>
                      <a:noFill/>
                    </a:lnL>
                    <a:lnR>
                      <a:noFill/>
                    </a:lnR>
                    <a:lnT>
                      <a:noFill/>
                    </a:lnT>
                    <a:lnB>
                      <a:noFill/>
                    </a:lnB>
                  </a:tcPr>
                </a:tc>
                <a:tc>
                  <a:txBody>
                    <a:bodyPr/>
                    <a:lstStyle/>
                    <a:p>
                      <a:pPr algn="l" fontAlgn="ctr"/>
                      <a:r>
                        <a:rPr lang="en-GB" sz="800" b="0" i="0" u="none" strike="noStrike">
                          <a:solidFill>
                            <a:srgbClr val="000000"/>
                          </a:solidFill>
                          <a:effectLst/>
                          <a:latin typeface="Calibri" panose="020F0502020204030204" pitchFamily="34" charset="0"/>
                        </a:rPr>
                        <a:t>Official PMI: Nonmanufacturing</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Sep-16</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Index</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53.70</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53.84</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-0.08</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-0.17</a:t>
                      </a:r>
                    </a:p>
                  </a:txBody>
                  <a:tcPr marL="9525" marR="9525" marT="9525" marB="0" anchor="ctr">
                    <a:lnL>
                      <a:noFill/>
                    </a:lnL>
                    <a:lnR>
                      <a:noFill/>
                    </a:lnR>
                    <a:lnT>
                      <a:noFill/>
                    </a:lnT>
                    <a:lnB>
                      <a:noFill/>
                    </a:lnB>
                  </a:tcPr>
                </a:tc>
                <a:extLst>
                  <a:ext uri="{0D108BD9-81ED-4DB2-BD59-A6C34878D82A}">
                    <a16:rowId xmlns:a16="http://schemas.microsoft.com/office/drawing/2014/main" val="10009"/>
                  </a:ext>
                </a:extLst>
              </a:tr>
              <a:tr h="163473">
                <a:tc>
                  <a:txBody>
                    <a:bodyPr/>
                    <a:lstStyle/>
                    <a:p>
                      <a:pPr algn="l" fontAlgn="ctr"/>
                      <a:r>
                        <a:rPr lang="en-GB" sz="800" b="0" i="0" u="none" strike="noStrike">
                          <a:solidFill>
                            <a:srgbClr val="000000"/>
                          </a:solidFill>
                          <a:effectLst/>
                          <a:latin typeface="Calibri" panose="020F0502020204030204" pitchFamily="34" charset="0"/>
                        </a:rPr>
                        <a:t>01/10/2016</a:t>
                      </a:r>
                    </a:p>
                  </a:txBody>
                  <a:tcPr marL="9525" marR="9525" marT="9525" marB="0" anchor="ctr">
                    <a:lnL>
                      <a:noFill/>
                    </a:lnL>
                    <a:lnR>
                      <a:noFill/>
                    </a:lnR>
                    <a:lnT>
                      <a:noFill/>
                    </a:lnT>
                    <a:lnB>
                      <a:noFill/>
                    </a:lnB>
                    <a:solidFill>
                      <a:srgbClr val="F2F2F2"/>
                    </a:solidFill>
                  </a:tcPr>
                </a:tc>
                <a:tc>
                  <a:txBody>
                    <a:bodyPr/>
                    <a:lstStyle/>
                    <a:p>
                      <a:pPr algn="l" fontAlgn="ctr"/>
                      <a:r>
                        <a:rPr lang="en-GB" sz="800" b="0" i="0" u="none" strike="noStrike">
                          <a:solidFill>
                            <a:srgbClr val="000000"/>
                          </a:solidFill>
                          <a:effectLst/>
                          <a:latin typeface="Calibri" panose="020F0502020204030204" pitchFamily="34" charset="0"/>
                        </a:rPr>
                        <a:t>Official PMI: Manufacturing</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Sep-16</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Index</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50.40</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50.15</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0.09</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0.18</a:t>
                      </a:r>
                    </a:p>
                  </a:txBody>
                  <a:tcPr marL="9525" marR="9525" marT="9525" marB="0" anchor="ctr">
                    <a:lnL>
                      <a:noFill/>
                    </a:lnL>
                    <a:lnR>
                      <a:noFill/>
                    </a:lnR>
                    <a:lnT>
                      <a:noFill/>
                    </a:lnT>
                    <a:lnB>
                      <a:noFill/>
                    </a:lnB>
                    <a:solidFill>
                      <a:srgbClr val="F2F2F2"/>
                    </a:solidFill>
                  </a:tcPr>
                </a:tc>
                <a:extLst>
                  <a:ext uri="{0D108BD9-81ED-4DB2-BD59-A6C34878D82A}">
                    <a16:rowId xmlns:a16="http://schemas.microsoft.com/office/drawing/2014/main" val="10010"/>
                  </a:ext>
                </a:extLst>
              </a:tr>
              <a:tr h="163473">
                <a:tc>
                  <a:txBody>
                    <a:bodyPr/>
                    <a:lstStyle/>
                    <a:p>
                      <a:pPr algn="l" fontAlgn="ctr"/>
                      <a:r>
                        <a:rPr lang="en-GB" sz="800" b="0" i="0" u="none" strike="noStrike">
                          <a:solidFill>
                            <a:srgbClr val="000000"/>
                          </a:solidFill>
                          <a:effectLst/>
                          <a:latin typeface="Calibri" panose="020F0502020204030204" pitchFamily="34" charset="0"/>
                        </a:rPr>
                        <a:t>30/09/2016</a:t>
                      </a:r>
                    </a:p>
                  </a:txBody>
                  <a:tcPr marL="9525" marR="9525" marT="9525" marB="0" anchor="ctr">
                    <a:lnL>
                      <a:noFill/>
                    </a:lnL>
                    <a:lnR>
                      <a:noFill/>
                    </a:lnR>
                    <a:lnT>
                      <a:noFill/>
                    </a:lnT>
                    <a:lnB>
                      <a:noFill/>
                    </a:lnB>
                  </a:tcPr>
                </a:tc>
                <a:tc>
                  <a:txBody>
                    <a:bodyPr/>
                    <a:lstStyle/>
                    <a:p>
                      <a:pPr algn="l" fontAlgn="ctr"/>
                      <a:r>
                        <a:rPr lang="en-GB" sz="800" b="0" i="0" u="none" strike="noStrike">
                          <a:solidFill>
                            <a:srgbClr val="000000"/>
                          </a:solidFill>
                          <a:effectLst/>
                          <a:latin typeface="Calibri" panose="020F0502020204030204" pitchFamily="34" charset="0"/>
                        </a:rPr>
                        <a:t>HSBC/Markit PMI: Manufacturing</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Sep-16</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Index</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50.09</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49.73</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0.26</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0.58</a:t>
                      </a:r>
                    </a:p>
                  </a:txBody>
                  <a:tcPr marL="9525" marR="9525" marT="9525" marB="0" anchor="ctr">
                    <a:lnL>
                      <a:noFill/>
                    </a:lnL>
                    <a:lnR>
                      <a:noFill/>
                    </a:lnR>
                    <a:lnT>
                      <a:noFill/>
                    </a:lnT>
                    <a:lnB>
                      <a:noFill/>
                    </a:lnB>
                  </a:tcPr>
                </a:tc>
                <a:extLst>
                  <a:ext uri="{0D108BD9-81ED-4DB2-BD59-A6C34878D82A}">
                    <a16:rowId xmlns:a16="http://schemas.microsoft.com/office/drawing/2014/main" val="10011"/>
                  </a:ext>
                </a:extLst>
              </a:tr>
              <a:tr h="163473">
                <a:tc>
                  <a:txBody>
                    <a:bodyPr/>
                    <a:lstStyle/>
                    <a:p>
                      <a:pPr algn="l" fontAlgn="ctr"/>
                      <a:r>
                        <a:rPr lang="en-GB" sz="800" b="0" i="0" u="none" strike="noStrike">
                          <a:solidFill>
                            <a:srgbClr val="000000"/>
                          </a:solidFill>
                          <a:effectLst/>
                          <a:latin typeface="Calibri" panose="020F0502020204030204" pitchFamily="34" charset="0"/>
                        </a:rPr>
                        <a:t>22/09/2016</a:t>
                      </a:r>
                    </a:p>
                  </a:txBody>
                  <a:tcPr marL="9525" marR="9525" marT="9525" marB="0" anchor="ctr">
                    <a:lnL>
                      <a:noFill/>
                    </a:lnL>
                    <a:lnR>
                      <a:noFill/>
                    </a:lnR>
                    <a:lnT>
                      <a:noFill/>
                    </a:lnT>
                    <a:lnB>
                      <a:noFill/>
                    </a:lnB>
                    <a:solidFill>
                      <a:srgbClr val="F2F2F2"/>
                    </a:solidFill>
                  </a:tcPr>
                </a:tc>
                <a:tc>
                  <a:txBody>
                    <a:bodyPr/>
                    <a:lstStyle/>
                    <a:p>
                      <a:pPr algn="l" fontAlgn="ctr"/>
                      <a:r>
                        <a:rPr lang="en-GB" sz="800" b="0" i="0" u="none" strike="noStrike">
                          <a:solidFill>
                            <a:srgbClr val="000000"/>
                          </a:solidFill>
                          <a:effectLst/>
                          <a:latin typeface="Calibri" panose="020F0502020204030204" pitchFamily="34" charset="0"/>
                        </a:rPr>
                        <a:t>Freight Traffic</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Aug-16</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YoY %</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3.16</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3.88</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-0.05</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-0.08</a:t>
                      </a:r>
                    </a:p>
                  </a:txBody>
                  <a:tcPr marL="9525" marR="9525" marT="9525" marB="0" anchor="ctr">
                    <a:lnL>
                      <a:noFill/>
                    </a:lnL>
                    <a:lnR>
                      <a:noFill/>
                    </a:lnR>
                    <a:lnT>
                      <a:noFill/>
                    </a:lnT>
                    <a:lnB>
                      <a:noFill/>
                    </a:lnB>
                    <a:solidFill>
                      <a:srgbClr val="F2F2F2"/>
                    </a:solidFill>
                  </a:tcPr>
                </a:tc>
                <a:extLst>
                  <a:ext uri="{0D108BD9-81ED-4DB2-BD59-A6C34878D82A}">
                    <a16:rowId xmlns:a16="http://schemas.microsoft.com/office/drawing/2014/main" val="10012"/>
                  </a:ext>
                </a:extLst>
              </a:tr>
              <a:tr h="138323">
                <a:tc>
                  <a:txBody>
                    <a:bodyPr/>
                    <a:lstStyle/>
                    <a:p>
                      <a:pPr algn="l" fontAlgn="b"/>
                      <a:endParaRPr lang="en-GB" sz="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n-GB" sz="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n-GB" sz="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n-GB" sz="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n-GB" sz="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GB" sz="800" b="1" i="0" u="none" strike="noStrike">
                          <a:solidFill>
                            <a:srgbClr val="000000"/>
                          </a:solidFill>
                          <a:effectLst/>
                          <a:latin typeface="Calibri" panose="020F0502020204030204" pitchFamily="34" charset="0"/>
                        </a:rPr>
                        <a:t>-1.94</a:t>
                      </a:r>
                    </a:p>
                  </a:txBody>
                  <a:tcPr marL="9525" marR="9525" marT="9525" marB="0" anchor="b">
                    <a:lnL>
                      <a:noFill/>
                    </a:lnL>
                    <a:lnR>
                      <a:noFill/>
                    </a:lnR>
                    <a:lnT>
                      <a:noFill/>
                    </a:lnT>
                    <a:lnB>
                      <a:noFill/>
                    </a:lnB>
                    <a:solidFill>
                      <a:srgbClr val="BFBFBF"/>
                    </a:solidFill>
                  </a:tcPr>
                </a:tc>
                <a:tc>
                  <a:txBody>
                    <a:bodyPr/>
                    <a:lstStyle/>
                    <a:p>
                      <a:pPr algn="ctr" fontAlgn="b"/>
                      <a:r>
                        <a:rPr lang="en-GB" sz="800" b="1" i="0" u="none" strike="noStrike" dirty="0">
                          <a:solidFill>
                            <a:srgbClr val="000000"/>
                          </a:solidFill>
                          <a:effectLst/>
                          <a:latin typeface="Calibri" panose="020F0502020204030204" pitchFamily="34" charset="0"/>
                        </a:rPr>
                        <a:t>-3.51</a:t>
                      </a:r>
                    </a:p>
                  </a:txBody>
                  <a:tcPr marL="9525" marR="9525" marT="9525" marB="0" anchor="b">
                    <a:lnL>
                      <a:noFill/>
                    </a:lnL>
                    <a:lnR>
                      <a:noFill/>
                    </a:lnR>
                    <a:lnT>
                      <a:noFill/>
                    </a:lnT>
                    <a:lnB>
                      <a:noFill/>
                    </a:lnB>
                    <a:solidFill>
                      <a:srgbClr val="BFBFBF"/>
                    </a:solidFill>
                  </a:tcPr>
                </a:tc>
                <a:extLst>
                  <a:ext uri="{0D108BD9-81ED-4DB2-BD59-A6C34878D82A}">
                    <a16:rowId xmlns:a16="http://schemas.microsoft.com/office/drawing/2014/main" val="10013"/>
                  </a:ext>
                </a:extLst>
              </a:tr>
              <a:tr h="138323">
                <a:tc>
                  <a:txBody>
                    <a:bodyPr/>
                    <a:lstStyle/>
                    <a:p>
                      <a:pPr algn="l" fontAlgn="b"/>
                      <a:endParaRPr lang="en-US" sz="800" b="0" i="0" u="none" strike="noStrike">
                        <a:solidFill>
                          <a:srgbClr val="000000"/>
                        </a:solidFill>
                        <a:effectLst/>
                        <a:latin typeface="Calibri"/>
                      </a:endParaRPr>
                    </a:p>
                  </a:txBody>
                  <a:tcPr marL="12444" marR="12444" marT="12444"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2444" marR="12444" marT="12444" marB="0" anchor="b">
                    <a:lnL>
                      <a:noFill/>
                    </a:lnL>
                    <a:lnR>
                      <a:noFill/>
                    </a:lnR>
                    <a:lnT>
                      <a:noFill/>
                    </a:lnT>
                    <a:lnB>
                      <a:noFill/>
                    </a:lnB>
                  </a:tcPr>
                </a:tc>
                <a:tc gridSpan="6">
                  <a:txBody>
                    <a:bodyPr/>
                    <a:lstStyle/>
                    <a:p>
                      <a:pPr algn="r" fontAlgn="ctr"/>
                      <a:r>
                        <a:rPr lang="en-US" sz="800" b="0" i="1" u="none" strike="noStrike" dirty="0">
                          <a:solidFill>
                            <a:srgbClr val="000000"/>
                          </a:solidFill>
                          <a:effectLst/>
                          <a:latin typeface="Calibri"/>
                        </a:rPr>
                        <a:t>Note: </a:t>
                      </a:r>
                      <a:r>
                        <a:rPr lang="en-US" sz="800" b="0" i="0" u="none" strike="noStrike" dirty="0">
                          <a:solidFill>
                            <a:srgbClr val="000000"/>
                          </a:solidFill>
                          <a:effectLst/>
                          <a:latin typeface="Calibri"/>
                        </a:rPr>
                        <a:t>Released values are expressed in Model Units</a:t>
                      </a:r>
                      <a:endParaRPr lang="en-US" sz="800" b="0" i="1" u="none" strike="noStrike" dirty="0">
                        <a:solidFill>
                          <a:srgbClr val="000000"/>
                        </a:solidFill>
                        <a:effectLst/>
                        <a:latin typeface="Calibri"/>
                      </a:endParaRPr>
                    </a:p>
                  </a:txBody>
                  <a:tcPr marL="12444" marR="12444" marT="12444"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4"/>
                  </a:ext>
                </a:extLst>
              </a:tr>
              <a:tr h="138323">
                <a:tc>
                  <a:txBody>
                    <a:bodyPr/>
                    <a:lstStyle/>
                    <a:p>
                      <a:pPr algn="l" fontAlgn="b"/>
                      <a:endParaRPr lang="en-US" sz="800" b="0" i="0" u="none" strike="noStrike">
                        <a:solidFill>
                          <a:srgbClr val="000000"/>
                        </a:solidFill>
                        <a:effectLst/>
                        <a:latin typeface="Calibri"/>
                      </a:endParaRPr>
                    </a:p>
                  </a:txBody>
                  <a:tcPr marL="12444" marR="12444" marT="12444"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2444" marR="12444" marT="12444" marB="0" anchor="b">
                    <a:lnL>
                      <a:noFill/>
                    </a:lnL>
                    <a:lnR>
                      <a:noFill/>
                    </a:lnR>
                    <a:lnT>
                      <a:noFill/>
                    </a:lnT>
                    <a:lnB>
                      <a:noFill/>
                    </a:lnB>
                  </a:tcPr>
                </a:tc>
                <a:tc gridSpan="6">
                  <a:txBody>
                    <a:bodyPr/>
                    <a:lstStyle/>
                    <a:p>
                      <a:pPr algn="r" fontAlgn="ctr"/>
                      <a:r>
                        <a:rPr lang="en-US" sz="800" b="0" i="1" u="none" strike="noStrike" dirty="0">
                          <a:solidFill>
                            <a:srgbClr val="000000"/>
                          </a:solidFill>
                          <a:effectLst/>
                          <a:latin typeface="Calibri"/>
                        </a:rPr>
                        <a:t>Source:</a:t>
                      </a:r>
                      <a:r>
                        <a:rPr lang="en-US" sz="800" b="0" i="0" u="none" strike="noStrike" dirty="0">
                          <a:solidFill>
                            <a:srgbClr val="000000"/>
                          </a:solidFill>
                          <a:effectLst/>
                          <a:latin typeface="Calibri"/>
                        </a:rPr>
                        <a:t> Now-Casting Economics Ltd and Official Data Sources</a:t>
                      </a:r>
                      <a:endParaRPr lang="en-US" sz="800" b="0" i="1" u="none" strike="noStrike" dirty="0">
                        <a:solidFill>
                          <a:srgbClr val="000000"/>
                        </a:solidFill>
                        <a:effectLst/>
                        <a:latin typeface="Calibri"/>
                      </a:endParaRPr>
                    </a:p>
                  </a:txBody>
                  <a:tcPr marL="12444" marR="12444" marT="12444"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5"/>
                  </a:ext>
                </a:extLst>
              </a:tr>
            </a:tbl>
          </a:graphicData>
        </a:graphic>
      </p:graphicFrame>
      <p:graphicFrame>
        <p:nvGraphicFramePr>
          <p:cNvPr id="9" name="Chart 8"/>
          <p:cNvGraphicFramePr>
            <a:graphicFrameLocks/>
          </p:cNvGraphicFramePr>
          <p:nvPr>
            <p:extLst>
              <p:ext uri="{D42A27DB-BD31-4B8C-83A1-F6EECF244321}">
                <p14:modId xmlns:p14="http://schemas.microsoft.com/office/powerpoint/2010/main" val="2592908168"/>
              </p:ext>
            </p:extLst>
          </p:nvPr>
        </p:nvGraphicFramePr>
        <p:xfrm>
          <a:off x="3460358" y="3498823"/>
          <a:ext cx="3136994" cy="176805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97991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5556497"/>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Header pag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10976</TotalTime>
  <Words>334</Words>
  <Application>Microsoft Office PowerPoint</Application>
  <PresentationFormat>On-screen Show (4:3)</PresentationFormat>
  <Paragraphs>126</Paragraphs>
  <Slides>2</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vt:i4>
      </vt:variant>
    </vt:vector>
  </HeadingPairs>
  <TitlesOfParts>
    <vt:vector size="8" baseType="lpstr">
      <vt:lpstr>Arial</vt:lpstr>
      <vt:lpstr>Calibri</vt:lpstr>
      <vt:lpstr>Times New Roman</vt:lpstr>
      <vt:lpstr>Custom Design</vt:lpstr>
      <vt:lpstr>Office Theme</vt:lpstr>
      <vt:lpstr>Header page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Jasper McMahon</dc:creator>
  <cp:lastModifiedBy>Daniela Truzzi</cp:lastModifiedBy>
  <cp:revision>1362</cp:revision>
  <cp:lastPrinted>2015-02-04T09:57:57Z</cp:lastPrinted>
  <dcterms:created xsi:type="dcterms:W3CDTF">2014-08-29T14:29:41Z</dcterms:created>
  <dcterms:modified xsi:type="dcterms:W3CDTF">2016-10-19T11:54:00Z</dcterms:modified>
</cp:coreProperties>
</file>