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48" r:id="rId2"/>
    <p:sldMasterId id="2147483660" r:id="rId3"/>
  </p:sldMasterIdLst>
  <p:notesMasterIdLst>
    <p:notesMasterId r:id="rId6"/>
  </p:notesMasterIdLst>
  <p:handoutMasterIdLst>
    <p:handoutMasterId r:id="rId7"/>
  </p:handoutMasterIdLst>
  <p:sldIdLst>
    <p:sldId id="313" r:id="rId4"/>
    <p:sldId id="297" r:id="rId5"/>
  </p:sldIdLst>
  <p:sldSz cx="6858000" cy="9144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66FF"/>
    <a:srgbClr val="008080"/>
    <a:srgbClr val="FF00FF"/>
    <a:srgbClr val="800000"/>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53" autoAdjust="0"/>
    <p:restoredTop sz="99803" autoAdjust="0"/>
  </p:normalViewPr>
  <p:slideViewPr>
    <p:cSldViewPr snapToGrid="0">
      <p:cViewPr>
        <p:scale>
          <a:sx n="148" d="100"/>
          <a:sy n="148" d="100"/>
        </p:scale>
        <p:origin x="-816" y="2064"/>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notesMaster" Target="notesMasters/notesMaster1.xml"/><Relationship Id="rId7" Type="http://schemas.openxmlformats.org/officeDocument/2006/relationships/handoutMaster" Target="handoutMasters/handout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F:\LSE\Jobs\Now-Casting%20Ltd\NCI%20Press%20Release\UK\UK%20NCI%201004201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spPr>
            <a:ln w="9525">
              <a:solidFill>
                <a:schemeClr val="tx1"/>
              </a:solidFill>
            </a:ln>
            <a:effectLst/>
          </c:spPr>
          <c:marker>
            <c:symbol val="circle"/>
            <c:size val="5"/>
            <c:spPr>
              <a:solidFill>
                <a:schemeClr val="tx1"/>
              </a:solidFill>
              <a:ln>
                <a:noFill/>
              </a:ln>
              <a:effectLst/>
            </c:spPr>
          </c:marker>
          <c:dPt>
            <c:idx val="22"/>
            <c:marker>
              <c:spPr>
                <a:solidFill>
                  <a:srgbClr val="FF0000"/>
                </a:solidFill>
                <a:ln>
                  <a:noFill/>
                </a:ln>
                <a:effectLst/>
              </c:spPr>
            </c:marker>
            <c:bubble3D val="0"/>
          </c:dPt>
          <c:dPt>
            <c:idx val="23"/>
            <c:marker>
              <c:spPr>
                <a:solidFill>
                  <a:srgbClr val="FF0000"/>
                </a:solidFill>
                <a:ln>
                  <a:noFill/>
                </a:ln>
                <a:effectLst/>
              </c:spPr>
            </c:marker>
            <c:bubble3D val="0"/>
          </c:dPt>
          <c:cat>
            <c:numRef>
              <c:f>Chart!$A$7:$A$30</c:f>
              <c:numCache>
                <c:formatCode>mmm\-yy</c:formatCode>
                <c:ptCount val="24"/>
                <c:pt idx="0">
                  <c:v>41426.0</c:v>
                </c:pt>
                <c:pt idx="1">
                  <c:v>41456.0</c:v>
                </c:pt>
                <c:pt idx="2">
                  <c:v>41487.0</c:v>
                </c:pt>
                <c:pt idx="3">
                  <c:v>41518.0</c:v>
                </c:pt>
                <c:pt idx="4">
                  <c:v>41548.0</c:v>
                </c:pt>
                <c:pt idx="5">
                  <c:v>41579.0</c:v>
                </c:pt>
                <c:pt idx="6">
                  <c:v>41609.0</c:v>
                </c:pt>
                <c:pt idx="7">
                  <c:v>41640.0</c:v>
                </c:pt>
                <c:pt idx="8">
                  <c:v>41671.0</c:v>
                </c:pt>
                <c:pt idx="9">
                  <c:v>41699.0</c:v>
                </c:pt>
                <c:pt idx="10">
                  <c:v>41730.0</c:v>
                </c:pt>
                <c:pt idx="11">
                  <c:v>41760.0</c:v>
                </c:pt>
                <c:pt idx="12">
                  <c:v>41791.0</c:v>
                </c:pt>
                <c:pt idx="13">
                  <c:v>41821.0</c:v>
                </c:pt>
                <c:pt idx="14">
                  <c:v>41852.0</c:v>
                </c:pt>
                <c:pt idx="15">
                  <c:v>41883.0</c:v>
                </c:pt>
                <c:pt idx="16">
                  <c:v>41913.0</c:v>
                </c:pt>
                <c:pt idx="17">
                  <c:v>41944.0</c:v>
                </c:pt>
                <c:pt idx="18">
                  <c:v>41974.0</c:v>
                </c:pt>
                <c:pt idx="19">
                  <c:v>42005.0</c:v>
                </c:pt>
                <c:pt idx="20">
                  <c:v>42036.0</c:v>
                </c:pt>
                <c:pt idx="21">
                  <c:v>42064.0</c:v>
                </c:pt>
                <c:pt idx="22">
                  <c:v>42095.0</c:v>
                </c:pt>
                <c:pt idx="23">
                  <c:v>42125.0</c:v>
                </c:pt>
              </c:numCache>
            </c:numRef>
          </c:cat>
          <c:val>
            <c:numRef>
              <c:f>Chart!$B$7:$B$30</c:f>
              <c:numCache>
                <c:formatCode>General</c:formatCode>
                <c:ptCount val="24"/>
                <c:pt idx="0">
                  <c:v>105.151</c:v>
                </c:pt>
                <c:pt idx="1">
                  <c:v>109.0764</c:v>
                </c:pt>
                <c:pt idx="2">
                  <c:v>114.7942</c:v>
                </c:pt>
                <c:pt idx="3">
                  <c:v>121.9442</c:v>
                </c:pt>
                <c:pt idx="4">
                  <c:v>128.1016</c:v>
                </c:pt>
                <c:pt idx="5">
                  <c:v>131.9713</c:v>
                </c:pt>
                <c:pt idx="6">
                  <c:v>133.1453</c:v>
                </c:pt>
                <c:pt idx="7">
                  <c:v>132.879</c:v>
                </c:pt>
                <c:pt idx="8">
                  <c:v>131.7657</c:v>
                </c:pt>
                <c:pt idx="9">
                  <c:v>130.287</c:v>
                </c:pt>
                <c:pt idx="10">
                  <c:v>128.9881</c:v>
                </c:pt>
                <c:pt idx="11">
                  <c:v>128.2236</c:v>
                </c:pt>
                <c:pt idx="12">
                  <c:v>128.4621</c:v>
                </c:pt>
                <c:pt idx="13">
                  <c:v>128.7277</c:v>
                </c:pt>
                <c:pt idx="14">
                  <c:v>128.8363</c:v>
                </c:pt>
                <c:pt idx="15">
                  <c:v>127.6644</c:v>
                </c:pt>
                <c:pt idx="16">
                  <c:v>125.6835</c:v>
                </c:pt>
                <c:pt idx="17">
                  <c:v>123.2262</c:v>
                </c:pt>
                <c:pt idx="18">
                  <c:v>121.4285</c:v>
                </c:pt>
                <c:pt idx="19">
                  <c:v>120.8858</c:v>
                </c:pt>
                <c:pt idx="20">
                  <c:v>121.3311</c:v>
                </c:pt>
                <c:pt idx="21">
                  <c:v>122.2062</c:v>
                </c:pt>
                <c:pt idx="22">
                  <c:v>122.5343</c:v>
                </c:pt>
                <c:pt idx="23">
                  <c:v>121.9525</c:v>
                </c:pt>
              </c:numCache>
            </c:numRef>
          </c:val>
          <c:smooth val="0"/>
        </c:ser>
        <c:dLbls>
          <c:showLegendKey val="0"/>
          <c:showVal val="0"/>
          <c:showCatName val="0"/>
          <c:showSerName val="0"/>
          <c:showPercent val="0"/>
          <c:showBubbleSize val="0"/>
        </c:dLbls>
        <c:marker val="1"/>
        <c:smooth val="0"/>
        <c:axId val="2092901768"/>
        <c:axId val="2092905800"/>
      </c:lineChart>
      <c:dateAx>
        <c:axId val="2092901768"/>
        <c:scaling>
          <c:orientation val="minMax"/>
        </c:scaling>
        <c:delete val="0"/>
        <c:axPos val="b"/>
        <c:numFmt formatCode="mmm\-yy" sourceLinked="1"/>
        <c:majorTickMark val="none"/>
        <c:minorTickMark val="out"/>
        <c:tickLblPos val="nextTo"/>
        <c:txPr>
          <a:bodyPr/>
          <a:lstStyle/>
          <a:p>
            <a:pPr>
              <a:defRPr sz="800"/>
            </a:pPr>
            <a:endParaRPr lang="en-US"/>
          </a:p>
        </c:txPr>
        <c:crossAx val="2092905800"/>
        <c:crosses val="autoZero"/>
        <c:auto val="1"/>
        <c:lblOffset val="100"/>
        <c:baseTimeUnit val="months"/>
        <c:majorUnit val="2.0"/>
        <c:majorTimeUnit val="months"/>
      </c:dateAx>
      <c:valAx>
        <c:axId val="2092905800"/>
        <c:scaling>
          <c:orientation val="minMax"/>
          <c:min val="50.0"/>
        </c:scaling>
        <c:delete val="0"/>
        <c:axPos val="l"/>
        <c:majorGridlines/>
        <c:numFmt formatCode="General" sourceLinked="1"/>
        <c:majorTickMark val="out"/>
        <c:minorTickMark val="none"/>
        <c:tickLblPos val="nextTo"/>
        <c:txPr>
          <a:bodyPr/>
          <a:lstStyle/>
          <a:p>
            <a:pPr>
              <a:defRPr sz="800"/>
            </a:pPr>
            <a:endParaRPr lang="en-US"/>
          </a:p>
        </c:txPr>
        <c:crossAx val="2092901768"/>
        <c:crosses val="autoZero"/>
        <c:crossBetween val="between"/>
        <c:majorUnit val="25.0"/>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121CD85C-69D1-4349-AAD7-608C999F1D16}" type="datetimeFigureOut">
              <a:rPr lang="en-US" smtClean="0"/>
              <a:t>10/04/2015</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95CE12C6-CEF5-1248-BECC-CE91B7EB3920}" type="slidenum">
              <a:rPr lang="en-US" smtClean="0"/>
              <a:t>‹#›</a:t>
            </a:fld>
            <a:endParaRPr lang="en-US"/>
          </a:p>
        </p:txBody>
      </p:sp>
    </p:spTree>
    <p:extLst>
      <p:ext uri="{BB962C8B-B14F-4D97-AF65-F5344CB8AC3E}">
        <p14:creationId xmlns:p14="http://schemas.microsoft.com/office/powerpoint/2010/main" val="22483869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B8164605-527D-A043-9658-812657F8978C}" type="datetimeFigureOut">
              <a:rPr lang="en-US" smtClean="0"/>
              <a:t>10/04/2015</a:t>
            </a:fld>
            <a:endParaRPr lang="en-US"/>
          </a:p>
        </p:txBody>
      </p:sp>
      <p:sp>
        <p:nvSpPr>
          <p:cNvPr id="4" name="Slide Image Placeholder 3"/>
          <p:cNvSpPr>
            <a:spLocks noGrp="1" noRot="1" noChangeAspect="1"/>
          </p:cNvSpPr>
          <p:nvPr>
            <p:ph type="sldImg" idx="2"/>
          </p:nvPr>
        </p:nvSpPr>
        <p:spPr>
          <a:xfrm>
            <a:off x="3606800" y="514350"/>
            <a:ext cx="19304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CBC24C65-ED1A-1F43-8E34-7D937629B7A3}" type="slidenum">
              <a:rPr lang="en-US" smtClean="0"/>
              <a:t>‹#›</a:t>
            </a:fld>
            <a:endParaRPr lang="en-US"/>
          </a:p>
        </p:txBody>
      </p:sp>
    </p:spTree>
    <p:extLst>
      <p:ext uri="{BB962C8B-B14F-4D97-AF65-F5344CB8AC3E}">
        <p14:creationId xmlns:p14="http://schemas.microsoft.com/office/powerpoint/2010/main" val="396519518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a:prstGeom prst="rect">
            <a:avLst/>
          </a:prstGeom>
        </p:spPr>
        <p:txBody>
          <a:bodyPr/>
          <a:lstStyle/>
          <a:p>
            <a:r>
              <a:rPr lang="en-GB" smtClean="0"/>
              <a:t>Click to edit Master title style</a:t>
            </a:r>
            <a:endParaRPr lang="en-US"/>
          </a:p>
        </p:txBody>
      </p:sp>
      <p:sp>
        <p:nvSpPr>
          <p:cNvPr id="3" name="Subtitle 2"/>
          <p:cNvSpPr>
            <a:spLocks noGrp="1"/>
          </p:cNvSpPr>
          <p:nvPr>
            <p:ph type="subTitle" idx="1"/>
          </p:nvPr>
        </p:nvSpPr>
        <p:spPr>
          <a:xfrm>
            <a:off x="1028700" y="5181600"/>
            <a:ext cx="4800600" cy="23368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a:xfrm>
            <a:off x="342900" y="8475663"/>
            <a:ext cx="1600200" cy="485775"/>
          </a:xfrm>
          <a:prstGeom prst="rect">
            <a:avLst/>
          </a:prstGeom>
        </p:spPr>
        <p:txBody>
          <a:bodyPr/>
          <a:lstStyle/>
          <a:p>
            <a:endParaRPr lang="en-US"/>
          </a:p>
        </p:txBody>
      </p:sp>
      <p:sp>
        <p:nvSpPr>
          <p:cNvPr id="5" name="Footer Placeholder 4"/>
          <p:cNvSpPr>
            <a:spLocks noGrp="1"/>
          </p:cNvSpPr>
          <p:nvPr>
            <p:ph type="ftr" sz="quarter" idx="11"/>
          </p:nvPr>
        </p:nvSpPr>
        <p:spPr>
          <a:xfrm>
            <a:off x="2343150" y="8475663"/>
            <a:ext cx="2171700" cy="485775"/>
          </a:xfrm>
          <a:prstGeom prst="rect">
            <a:avLst/>
          </a:prstGeom>
        </p:spPr>
        <p:txBody>
          <a:bodyPr/>
          <a:lstStyle/>
          <a:p>
            <a:r>
              <a:rPr lang="en-US" smtClean="0"/>
              <a:t>Page</a:t>
            </a:r>
            <a:endParaRPr lang="en-US"/>
          </a:p>
        </p:txBody>
      </p:sp>
      <p:sp>
        <p:nvSpPr>
          <p:cNvPr id="6" name="Slide Number Placeholder 5"/>
          <p:cNvSpPr>
            <a:spLocks noGrp="1"/>
          </p:cNvSpPr>
          <p:nvPr>
            <p:ph type="sldNum" sz="quarter" idx="12"/>
          </p:nvPr>
        </p:nvSpPr>
        <p:spPr>
          <a:xfrm>
            <a:off x="4914900" y="8475663"/>
            <a:ext cx="1600200" cy="485775"/>
          </a:xfrm>
          <a:prstGeom prst="rect">
            <a:avLst/>
          </a:prstGeom>
        </p:spPr>
        <p:txBody>
          <a:bodyPr/>
          <a:lstStyle/>
          <a:p>
            <a:fld id="{721506B6-99A2-D440-8BA4-391E8D4F9CE0}" type="slidenum">
              <a:rPr lang="en-US" smtClean="0"/>
              <a:t>‹#›</a:t>
            </a:fld>
            <a:endParaRPr lang="en-US"/>
          </a:p>
        </p:txBody>
      </p:sp>
    </p:spTree>
    <p:extLst>
      <p:ext uri="{BB962C8B-B14F-4D97-AF65-F5344CB8AC3E}">
        <p14:creationId xmlns:p14="http://schemas.microsoft.com/office/powerpoint/2010/main" val="2768369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342900" y="2133600"/>
            <a:ext cx="6172200" cy="6034088"/>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342900" y="8475663"/>
            <a:ext cx="1600200" cy="485775"/>
          </a:xfrm>
          <a:prstGeom prst="rect">
            <a:avLst/>
          </a:prstGeom>
        </p:spPr>
        <p:txBody>
          <a:bodyPr/>
          <a:lstStyle/>
          <a:p>
            <a:endParaRPr lang="en-US"/>
          </a:p>
        </p:txBody>
      </p:sp>
      <p:sp>
        <p:nvSpPr>
          <p:cNvPr id="5" name="Footer Placeholder 4"/>
          <p:cNvSpPr>
            <a:spLocks noGrp="1"/>
          </p:cNvSpPr>
          <p:nvPr>
            <p:ph type="ftr" sz="quarter" idx="11"/>
          </p:nvPr>
        </p:nvSpPr>
        <p:spPr>
          <a:xfrm>
            <a:off x="2343150" y="8475663"/>
            <a:ext cx="2171700" cy="485775"/>
          </a:xfrm>
          <a:prstGeom prst="rect">
            <a:avLst/>
          </a:prstGeom>
        </p:spPr>
        <p:txBody>
          <a:bodyPr/>
          <a:lstStyle/>
          <a:p>
            <a:r>
              <a:rPr lang="en-US" smtClean="0"/>
              <a:t>Page</a:t>
            </a:r>
            <a:endParaRPr lang="en-US"/>
          </a:p>
        </p:txBody>
      </p:sp>
      <p:sp>
        <p:nvSpPr>
          <p:cNvPr id="6" name="Slide Number Placeholder 5"/>
          <p:cNvSpPr>
            <a:spLocks noGrp="1"/>
          </p:cNvSpPr>
          <p:nvPr>
            <p:ph type="sldNum" sz="quarter" idx="12"/>
          </p:nvPr>
        </p:nvSpPr>
        <p:spPr>
          <a:xfrm>
            <a:off x="4914900" y="8475663"/>
            <a:ext cx="1600200" cy="485775"/>
          </a:xfrm>
          <a:prstGeom prst="rect">
            <a:avLst/>
          </a:prstGeom>
        </p:spPr>
        <p:txBody>
          <a:bodyPr/>
          <a:lstStyle/>
          <a:p>
            <a:fld id="{721506B6-99A2-D440-8BA4-391E8D4F9CE0}" type="slidenum">
              <a:rPr lang="en-US" smtClean="0"/>
              <a:t>‹#›</a:t>
            </a:fld>
            <a:endParaRPr lang="en-US"/>
          </a:p>
        </p:txBody>
      </p:sp>
    </p:spTree>
    <p:extLst>
      <p:ext uri="{BB962C8B-B14F-4D97-AF65-F5344CB8AC3E}">
        <p14:creationId xmlns:p14="http://schemas.microsoft.com/office/powerpoint/2010/main" val="1754330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713"/>
            <a:ext cx="1543050" cy="7800975"/>
          </a:xfrm>
          <a:prstGeom prst="rect">
            <a:avLst/>
          </a:prstGeo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342900" y="366713"/>
            <a:ext cx="4476750" cy="780097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342900" y="8475663"/>
            <a:ext cx="1600200" cy="485775"/>
          </a:xfrm>
          <a:prstGeom prst="rect">
            <a:avLst/>
          </a:prstGeom>
        </p:spPr>
        <p:txBody>
          <a:bodyPr/>
          <a:lstStyle/>
          <a:p>
            <a:endParaRPr lang="en-US"/>
          </a:p>
        </p:txBody>
      </p:sp>
      <p:sp>
        <p:nvSpPr>
          <p:cNvPr id="5" name="Footer Placeholder 4"/>
          <p:cNvSpPr>
            <a:spLocks noGrp="1"/>
          </p:cNvSpPr>
          <p:nvPr>
            <p:ph type="ftr" sz="quarter" idx="11"/>
          </p:nvPr>
        </p:nvSpPr>
        <p:spPr>
          <a:xfrm>
            <a:off x="2343150" y="8475663"/>
            <a:ext cx="2171700" cy="485775"/>
          </a:xfrm>
          <a:prstGeom prst="rect">
            <a:avLst/>
          </a:prstGeom>
        </p:spPr>
        <p:txBody>
          <a:bodyPr/>
          <a:lstStyle/>
          <a:p>
            <a:r>
              <a:rPr lang="en-US" smtClean="0"/>
              <a:t>Page</a:t>
            </a:r>
            <a:endParaRPr lang="en-US"/>
          </a:p>
        </p:txBody>
      </p:sp>
      <p:sp>
        <p:nvSpPr>
          <p:cNvPr id="6" name="Slide Number Placeholder 5"/>
          <p:cNvSpPr>
            <a:spLocks noGrp="1"/>
          </p:cNvSpPr>
          <p:nvPr>
            <p:ph type="sldNum" sz="quarter" idx="12"/>
          </p:nvPr>
        </p:nvSpPr>
        <p:spPr>
          <a:xfrm>
            <a:off x="4914900" y="8475663"/>
            <a:ext cx="1600200" cy="485775"/>
          </a:xfrm>
          <a:prstGeom prst="rect">
            <a:avLst/>
          </a:prstGeom>
        </p:spPr>
        <p:txBody>
          <a:bodyPr/>
          <a:lstStyle/>
          <a:p>
            <a:fld id="{721506B6-99A2-D440-8BA4-391E8D4F9CE0}" type="slidenum">
              <a:rPr lang="en-US" smtClean="0"/>
              <a:t>‹#›</a:t>
            </a:fld>
            <a:endParaRPr lang="en-US"/>
          </a:p>
        </p:txBody>
      </p:sp>
    </p:spTree>
    <p:extLst>
      <p:ext uri="{BB962C8B-B14F-4D97-AF65-F5344CB8AC3E}">
        <p14:creationId xmlns:p14="http://schemas.microsoft.com/office/powerpoint/2010/main" val="9127076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a:prstGeom prst="rect">
            <a:avLst/>
          </a:prstGeom>
        </p:spPr>
        <p:txBody>
          <a:bodyPr/>
          <a:lstStyle/>
          <a:p>
            <a:r>
              <a:rPr lang="en-GB" smtClean="0"/>
              <a:t>Click to edit Master title style</a:t>
            </a:r>
            <a:endParaRPr lang="en-US"/>
          </a:p>
        </p:txBody>
      </p:sp>
      <p:sp>
        <p:nvSpPr>
          <p:cNvPr id="3" name="Subtitle 2"/>
          <p:cNvSpPr>
            <a:spLocks noGrp="1"/>
          </p:cNvSpPr>
          <p:nvPr>
            <p:ph type="subTitle" idx="1"/>
          </p:nvPr>
        </p:nvSpPr>
        <p:spPr>
          <a:xfrm>
            <a:off x="1028700" y="5181600"/>
            <a:ext cx="4800600" cy="23368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a:xfrm>
            <a:off x="342900" y="8661112"/>
            <a:ext cx="1456498" cy="300855"/>
          </a:xfrm>
          <a:prstGeom prst="rect">
            <a:avLst/>
          </a:prstGeom>
        </p:spPr>
        <p:txBody>
          <a:bodyPr/>
          <a:lstStyle/>
          <a:p>
            <a:endParaRPr lang="en-US"/>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r>
              <a:rPr lang="en-US" smtClean="0"/>
              <a:t>Page</a:t>
            </a:r>
            <a:endParaRPr lang="en-US"/>
          </a:p>
        </p:txBody>
      </p:sp>
      <p:sp>
        <p:nvSpPr>
          <p:cNvPr id="6" name="Slide Number Placeholder 5"/>
          <p:cNvSpPr>
            <a:spLocks noGrp="1"/>
          </p:cNvSpPr>
          <p:nvPr>
            <p:ph type="sldNum" sz="quarter" idx="12"/>
          </p:nvPr>
        </p:nvSpPr>
        <p:spPr>
          <a:xfrm>
            <a:off x="5345270" y="8661112"/>
            <a:ext cx="1169829" cy="300855"/>
          </a:xfrm>
          <a:prstGeom prst="rect">
            <a:avLst/>
          </a:prstGeom>
        </p:spPr>
        <p:txBody>
          <a:bodyPr/>
          <a:lstStyle/>
          <a:p>
            <a:fld id="{D9FC1EE7-D919-BE4F-AD5D-1D07C9BF745D}" type="slidenum">
              <a:rPr lang="en-US" smtClean="0"/>
              <a:t>‹#›</a:t>
            </a:fld>
            <a:endParaRPr lang="en-US"/>
          </a:p>
        </p:txBody>
      </p:sp>
    </p:spTree>
    <p:extLst>
      <p:ext uri="{BB962C8B-B14F-4D97-AF65-F5344CB8AC3E}">
        <p14:creationId xmlns:p14="http://schemas.microsoft.com/office/powerpoint/2010/main" val="16444331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p>
            <a:r>
              <a:rPr lang="en-GB" smtClean="0"/>
              <a:t>Click to edit Master title style</a:t>
            </a:r>
            <a:endParaRPr lang="en-US"/>
          </a:p>
        </p:txBody>
      </p:sp>
      <p:sp>
        <p:nvSpPr>
          <p:cNvPr id="3" name="Content Placeholder 2"/>
          <p:cNvSpPr>
            <a:spLocks noGrp="1"/>
          </p:cNvSpPr>
          <p:nvPr>
            <p:ph idx="1"/>
          </p:nvPr>
        </p:nvSpPr>
        <p:spPr>
          <a:xfrm>
            <a:off x="342900" y="2133601"/>
            <a:ext cx="6172200" cy="6034617"/>
          </a:xfrm>
          <a:prstGeom prst="rect">
            <a:avLst/>
          </a:prstGeo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342900" y="8661112"/>
            <a:ext cx="1456498" cy="300855"/>
          </a:xfrm>
          <a:prstGeom prst="rect">
            <a:avLst/>
          </a:prstGeom>
        </p:spPr>
        <p:txBody>
          <a:bodyPr/>
          <a:lstStyle/>
          <a:p>
            <a:endParaRPr lang="en-US"/>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r>
              <a:rPr lang="en-US" smtClean="0"/>
              <a:t>Page</a:t>
            </a:r>
            <a:endParaRPr lang="en-US"/>
          </a:p>
        </p:txBody>
      </p:sp>
      <p:sp>
        <p:nvSpPr>
          <p:cNvPr id="6" name="Slide Number Placeholder 5"/>
          <p:cNvSpPr>
            <a:spLocks noGrp="1"/>
          </p:cNvSpPr>
          <p:nvPr>
            <p:ph type="sldNum" sz="quarter" idx="12"/>
          </p:nvPr>
        </p:nvSpPr>
        <p:spPr>
          <a:xfrm>
            <a:off x="5345270" y="8661112"/>
            <a:ext cx="1169829" cy="300855"/>
          </a:xfrm>
          <a:prstGeom prst="rect">
            <a:avLst/>
          </a:prstGeom>
        </p:spPr>
        <p:txBody>
          <a:bodyPr/>
          <a:lstStyle/>
          <a:p>
            <a:fld id="{D9FC1EE7-D919-BE4F-AD5D-1D07C9BF745D}" type="slidenum">
              <a:rPr lang="en-US" smtClean="0"/>
              <a:t>‹#›</a:t>
            </a:fld>
            <a:endParaRPr lang="en-US"/>
          </a:p>
        </p:txBody>
      </p:sp>
    </p:spTree>
    <p:extLst>
      <p:ext uri="{BB962C8B-B14F-4D97-AF65-F5344CB8AC3E}">
        <p14:creationId xmlns:p14="http://schemas.microsoft.com/office/powerpoint/2010/main" val="3543032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a:prstGeom prst="rect">
            <a:avLst/>
          </a:prstGeo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541735" y="3875618"/>
            <a:ext cx="5829300" cy="2000249"/>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342900" y="8661112"/>
            <a:ext cx="1456498" cy="300855"/>
          </a:xfrm>
          <a:prstGeom prst="rect">
            <a:avLst/>
          </a:prstGeom>
        </p:spPr>
        <p:txBody>
          <a:bodyPr/>
          <a:lstStyle/>
          <a:p>
            <a:endParaRPr lang="en-US"/>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r>
              <a:rPr lang="en-US" smtClean="0"/>
              <a:t>Page</a:t>
            </a:r>
            <a:endParaRPr lang="en-US"/>
          </a:p>
        </p:txBody>
      </p:sp>
      <p:sp>
        <p:nvSpPr>
          <p:cNvPr id="6" name="Slide Number Placeholder 5"/>
          <p:cNvSpPr>
            <a:spLocks noGrp="1"/>
          </p:cNvSpPr>
          <p:nvPr>
            <p:ph type="sldNum" sz="quarter" idx="12"/>
          </p:nvPr>
        </p:nvSpPr>
        <p:spPr>
          <a:xfrm>
            <a:off x="5345270" y="8661112"/>
            <a:ext cx="1169829" cy="300855"/>
          </a:xfrm>
          <a:prstGeom prst="rect">
            <a:avLst/>
          </a:prstGeom>
        </p:spPr>
        <p:txBody>
          <a:bodyPr/>
          <a:lstStyle/>
          <a:p>
            <a:fld id="{D9FC1EE7-D919-BE4F-AD5D-1D07C9BF745D}" type="slidenum">
              <a:rPr lang="en-US" smtClean="0"/>
              <a:t>‹#›</a:t>
            </a:fld>
            <a:endParaRPr lang="en-US"/>
          </a:p>
        </p:txBody>
      </p:sp>
    </p:spTree>
    <p:extLst>
      <p:ext uri="{BB962C8B-B14F-4D97-AF65-F5344CB8AC3E}">
        <p14:creationId xmlns:p14="http://schemas.microsoft.com/office/powerpoint/2010/main" val="7889892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p>
            <a:r>
              <a:rPr lang="en-GB" smtClean="0"/>
              <a:t>Click to edit Master title style</a:t>
            </a:r>
            <a:endParaRPr lang="en-US"/>
          </a:p>
        </p:txBody>
      </p:sp>
      <p:sp>
        <p:nvSpPr>
          <p:cNvPr id="3" name="Content Placeholder 2"/>
          <p:cNvSpPr>
            <a:spLocks noGrp="1"/>
          </p:cNvSpPr>
          <p:nvPr>
            <p:ph sz="half" idx="1"/>
          </p:nvPr>
        </p:nvSpPr>
        <p:spPr>
          <a:xfrm>
            <a:off x="257175" y="2844800"/>
            <a:ext cx="2257425" cy="804545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2628900" y="2844800"/>
            <a:ext cx="2257425" cy="804545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a:xfrm>
            <a:off x="342900" y="8661112"/>
            <a:ext cx="1456498" cy="300855"/>
          </a:xfrm>
          <a:prstGeom prst="rect">
            <a:avLst/>
          </a:prstGeom>
        </p:spPr>
        <p:txBody>
          <a:bodyPr/>
          <a:lstStyle/>
          <a:p>
            <a:endParaRPr lang="en-US"/>
          </a:p>
        </p:txBody>
      </p:sp>
      <p:sp>
        <p:nvSpPr>
          <p:cNvPr id="6" name="Footer Placeholder 5"/>
          <p:cNvSpPr>
            <a:spLocks noGrp="1"/>
          </p:cNvSpPr>
          <p:nvPr>
            <p:ph type="ftr" sz="quarter" idx="11"/>
          </p:nvPr>
        </p:nvSpPr>
        <p:spPr>
          <a:xfrm>
            <a:off x="2343150" y="8475134"/>
            <a:ext cx="2171700" cy="486833"/>
          </a:xfrm>
          <a:prstGeom prst="rect">
            <a:avLst/>
          </a:prstGeom>
        </p:spPr>
        <p:txBody>
          <a:bodyPr/>
          <a:lstStyle/>
          <a:p>
            <a:r>
              <a:rPr lang="en-US" smtClean="0"/>
              <a:t>Page</a:t>
            </a:r>
            <a:endParaRPr lang="en-US"/>
          </a:p>
        </p:txBody>
      </p:sp>
      <p:sp>
        <p:nvSpPr>
          <p:cNvPr id="7" name="Slide Number Placeholder 6"/>
          <p:cNvSpPr>
            <a:spLocks noGrp="1"/>
          </p:cNvSpPr>
          <p:nvPr>
            <p:ph type="sldNum" sz="quarter" idx="12"/>
          </p:nvPr>
        </p:nvSpPr>
        <p:spPr>
          <a:xfrm>
            <a:off x="5345270" y="8661112"/>
            <a:ext cx="1169829" cy="300855"/>
          </a:xfrm>
          <a:prstGeom prst="rect">
            <a:avLst/>
          </a:prstGeom>
        </p:spPr>
        <p:txBody>
          <a:bodyPr/>
          <a:lstStyle/>
          <a:p>
            <a:fld id="{D9FC1EE7-D919-BE4F-AD5D-1D07C9BF745D}" type="slidenum">
              <a:rPr lang="en-US" smtClean="0"/>
              <a:t>‹#›</a:t>
            </a:fld>
            <a:endParaRPr lang="en-US"/>
          </a:p>
        </p:txBody>
      </p:sp>
    </p:spTree>
    <p:extLst>
      <p:ext uri="{BB962C8B-B14F-4D97-AF65-F5344CB8AC3E}">
        <p14:creationId xmlns:p14="http://schemas.microsoft.com/office/powerpoint/2010/main" val="7988653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342900" y="2046817"/>
            <a:ext cx="3030141" cy="85301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342900" y="2899833"/>
            <a:ext cx="3030141" cy="5268384"/>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3483769" y="2046817"/>
            <a:ext cx="3031331" cy="85301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3483769" y="2899833"/>
            <a:ext cx="3031331" cy="5268384"/>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a:xfrm>
            <a:off x="342900" y="8661112"/>
            <a:ext cx="1456498" cy="300855"/>
          </a:xfrm>
          <a:prstGeom prst="rect">
            <a:avLst/>
          </a:prstGeom>
        </p:spPr>
        <p:txBody>
          <a:bodyPr/>
          <a:lstStyle/>
          <a:p>
            <a:endParaRPr lang="en-US"/>
          </a:p>
        </p:txBody>
      </p:sp>
      <p:sp>
        <p:nvSpPr>
          <p:cNvPr id="8" name="Footer Placeholder 7"/>
          <p:cNvSpPr>
            <a:spLocks noGrp="1"/>
          </p:cNvSpPr>
          <p:nvPr>
            <p:ph type="ftr" sz="quarter" idx="11"/>
          </p:nvPr>
        </p:nvSpPr>
        <p:spPr>
          <a:xfrm>
            <a:off x="2343150" y="8475134"/>
            <a:ext cx="2171700" cy="486833"/>
          </a:xfrm>
          <a:prstGeom prst="rect">
            <a:avLst/>
          </a:prstGeom>
        </p:spPr>
        <p:txBody>
          <a:bodyPr/>
          <a:lstStyle/>
          <a:p>
            <a:r>
              <a:rPr lang="en-US" smtClean="0"/>
              <a:t>Page</a:t>
            </a:r>
            <a:endParaRPr lang="en-US"/>
          </a:p>
        </p:txBody>
      </p:sp>
      <p:sp>
        <p:nvSpPr>
          <p:cNvPr id="9" name="Slide Number Placeholder 8"/>
          <p:cNvSpPr>
            <a:spLocks noGrp="1"/>
          </p:cNvSpPr>
          <p:nvPr>
            <p:ph type="sldNum" sz="quarter" idx="12"/>
          </p:nvPr>
        </p:nvSpPr>
        <p:spPr>
          <a:xfrm>
            <a:off x="5345270" y="8661112"/>
            <a:ext cx="1169829" cy="300855"/>
          </a:xfrm>
          <a:prstGeom prst="rect">
            <a:avLst/>
          </a:prstGeom>
        </p:spPr>
        <p:txBody>
          <a:bodyPr/>
          <a:lstStyle/>
          <a:p>
            <a:fld id="{D9FC1EE7-D919-BE4F-AD5D-1D07C9BF745D}" type="slidenum">
              <a:rPr lang="en-US" smtClean="0"/>
              <a:t>‹#›</a:t>
            </a:fld>
            <a:endParaRPr lang="en-US"/>
          </a:p>
        </p:txBody>
      </p:sp>
    </p:spTree>
    <p:extLst>
      <p:ext uri="{BB962C8B-B14F-4D97-AF65-F5344CB8AC3E}">
        <p14:creationId xmlns:p14="http://schemas.microsoft.com/office/powerpoint/2010/main" val="37790404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p>
            <a:r>
              <a:rPr lang="en-GB" smtClean="0"/>
              <a:t>Click to edit Master title style</a:t>
            </a:r>
            <a:endParaRPr lang="en-US"/>
          </a:p>
        </p:txBody>
      </p:sp>
      <p:sp>
        <p:nvSpPr>
          <p:cNvPr id="3" name="Date Placeholder 2"/>
          <p:cNvSpPr>
            <a:spLocks noGrp="1"/>
          </p:cNvSpPr>
          <p:nvPr>
            <p:ph type="dt" sz="half" idx="10"/>
          </p:nvPr>
        </p:nvSpPr>
        <p:spPr>
          <a:xfrm>
            <a:off x="342900" y="8661112"/>
            <a:ext cx="1456498" cy="300855"/>
          </a:xfrm>
          <a:prstGeom prst="rect">
            <a:avLst/>
          </a:prstGeom>
        </p:spPr>
        <p:txBody>
          <a:bodyPr/>
          <a:lstStyle/>
          <a:p>
            <a:endParaRPr lang="en-US"/>
          </a:p>
        </p:txBody>
      </p:sp>
      <p:sp>
        <p:nvSpPr>
          <p:cNvPr id="4" name="Footer Placeholder 3"/>
          <p:cNvSpPr>
            <a:spLocks noGrp="1"/>
          </p:cNvSpPr>
          <p:nvPr>
            <p:ph type="ftr" sz="quarter" idx="11"/>
          </p:nvPr>
        </p:nvSpPr>
        <p:spPr>
          <a:xfrm>
            <a:off x="2343150" y="8475134"/>
            <a:ext cx="2171700" cy="486833"/>
          </a:xfrm>
          <a:prstGeom prst="rect">
            <a:avLst/>
          </a:prstGeom>
        </p:spPr>
        <p:txBody>
          <a:bodyPr/>
          <a:lstStyle/>
          <a:p>
            <a:r>
              <a:rPr lang="en-US" smtClean="0"/>
              <a:t>Page</a:t>
            </a:r>
            <a:endParaRPr lang="en-US"/>
          </a:p>
        </p:txBody>
      </p:sp>
      <p:sp>
        <p:nvSpPr>
          <p:cNvPr id="5" name="Slide Number Placeholder 4"/>
          <p:cNvSpPr>
            <a:spLocks noGrp="1"/>
          </p:cNvSpPr>
          <p:nvPr>
            <p:ph type="sldNum" sz="quarter" idx="12"/>
          </p:nvPr>
        </p:nvSpPr>
        <p:spPr>
          <a:xfrm>
            <a:off x="5345270" y="8661112"/>
            <a:ext cx="1169829" cy="300855"/>
          </a:xfrm>
          <a:prstGeom prst="rect">
            <a:avLst/>
          </a:prstGeom>
        </p:spPr>
        <p:txBody>
          <a:bodyPr/>
          <a:lstStyle/>
          <a:p>
            <a:fld id="{D9FC1EE7-D919-BE4F-AD5D-1D07C9BF745D}" type="slidenum">
              <a:rPr lang="en-US" smtClean="0"/>
              <a:t>‹#›</a:t>
            </a:fld>
            <a:endParaRPr lang="en-US"/>
          </a:p>
        </p:txBody>
      </p:sp>
    </p:spTree>
    <p:extLst>
      <p:ext uri="{BB962C8B-B14F-4D97-AF65-F5344CB8AC3E}">
        <p14:creationId xmlns:p14="http://schemas.microsoft.com/office/powerpoint/2010/main" val="6184765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42900" y="8661112"/>
            <a:ext cx="1456498" cy="300855"/>
          </a:xfrm>
          <a:prstGeom prst="rect">
            <a:avLst/>
          </a:prstGeom>
        </p:spPr>
        <p:txBody>
          <a:bodyPr/>
          <a:lstStyle/>
          <a:p>
            <a:endParaRPr lang="en-US"/>
          </a:p>
        </p:txBody>
      </p:sp>
      <p:sp>
        <p:nvSpPr>
          <p:cNvPr id="3" name="Footer Placeholder 2"/>
          <p:cNvSpPr>
            <a:spLocks noGrp="1"/>
          </p:cNvSpPr>
          <p:nvPr>
            <p:ph type="ftr" sz="quarter" idx="11"/>
          </p:nvPr>
        </p:nvSpPr>
        <p:spPr>
          <a:xfrm>
            <a:off x="2343150" y="8475134"/>
            <a:ext cx="2171700" cy="486833"/>
          </a:xfrm>
          <a:prstGeom prst="rect">
            <a:avLst/>
          </a:prstGeom>
        </p:spPr>
        <p:txBody>
          <a:bodyPr/>
          <a:lstStyle/>
          <a:p>
            <a:r>
              <a:rPr lang="en-US" smtClean="0"/>
              <a:t>Page</a:t>
            </a:r>
            <a:endParaRPr lang="en-US"/>
          </a:p>
        </p:txBody>
      </p:sp>
      <p:sp>
        <p:nvSpPr>
          <p:cNvPr id="4" name="Slide Number Placeholder 3"/>
          <p:cNvSpPr>
            <a:spLocks noGrp="1"/>
          </p:cNvSpPr>
          <p:nvPr>
            <p:ph type="sldNum" sz="quarter" idx="12"/>
          </p:nvPr>
        </p:nvSpPr>
        <p:spPr>
          <a:xfrm>
            <a:off x="5345270" y="8661112"/>
            <a:ext cx="1169829" cy="300855"/>
          </a:xfrm>
          <a:prstGeom prst="rect">
            <a:avLst/>
          </a:prstGeom>
        </p:spPr>
        <p:txBody>
          <a:bodyPr/>
          <a:lstStyle/>
          <a:p>
            <a:fld id="{D9FC1EE7-D919-BE4F-AD5D-1D07C9BF745D}" type="slidenum">
              <a:rPr lang="en-US" smtClean="0"/>
              <a:t>‹#›</a:t>
            </a:fld>
            <a:endParaRPr lang="en-US"/>
          </a:p>
        </p:txBody>
      </p:sp>
    </p:spTree>
    <p:extLst>
      <p:ext uri="{BB962C8B-B14F-4D97-AF65-F5344CB8AC3E}">
        <p14:creationId xmlns:p14="http://schemas.microsoft.com/office/powerpoint/2010/main" val="37378807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a:prstGeom prst="rect">
            <a:avLst/>
          </a:prstGeo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2681287" y="364067"/>
            <a:ext cx="3833813" cy="7804151"/>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342900" y="1913467"/>
            <a:ext cx="2256235" cy="6254751"/>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342900" y="8661112"/>
            <a:ext cx="1456498" cy="300855"/>
          </a:xfrm>
          <a:prstGeom prst="rect">
            <a:avLst/>
          </a:prstGeom>
        </p:spPr>
        <p:txBody>
          <a:bodyPr/>
          <a:lstStyle/>
          <a:p>
            <a:endParaRPr lang="en-US"/>
          </a:p>
        </p:txBody>
      </p:sp>
      <p:sp>
        <p:nvSpPr>
          <p:cNvPr id="6" name="Footer Placeholder 5"/>
          <p:cNvSpPr>
            <a:spLocks noGrp="1"/>
          </p:cNvSpPr>
          <p:nvPr>
            <p:ph type="ftr" sz="quarter" idx="11"/>
          </p:nvPr>
        </p:nvSpPr>
        <p:spPr>
          <a:xfrm>
            <a:off x="2343150" y="8475134"/>
            <a:ext cx="2171700" cy="486833"/>
          </a:xfrm>
          <a:prstGeom prst="rect">
            <a:avLst/>
          </a:prstGeom>
        </p:spPr>
        <p:txBody>
          <a:bodyPr/>
          <a:lstStyle/>
          <a:p>
            <a:r>
              <a:rPr lang="en-US" smtClean="0"/>
              <a:t>Page</a:t>
            </a:r>
            <a:endParaRPr lang="en-US"/>
          </a:p>
        </p:txBody>
      </p:sp>
      <p:sp>
        <p:nvSpPr>
          <p:cNvPr id="7" name="Slide Number Placeholder 6"/>
          <p:cNvSpPr>
            <a:spLocks noGrp="1"/>
          </p:cNvSpPr>
          <p:nvPr>
            <p:ph type="sldNum" sz="quarter" idx="12"/>
          </p:nvPr>
        </p:nvSpPr>
        <p:spPr>
          <a:xfrm>
            <a:off x="5345270" y="8661112"/>
            <a:ext cx="1169829" cy="300855"/>
          </a:xfrm>
          <a:prstGeom prst="rect">
            <a:avLst/>
          </a:prstGeom>
        </p:spPr>
        <p:txBody>
          <a:bodyPr/>
          <a:lstStyle/>
          <a:p>
            <a:fld id="{D9FC1EE7-D919-BE4F-AD5D-1D07C9BF745D}" type="slidenum">
              <a:rPr lang="en-US" smtClean="0"/>
              <a:t>‹#›</a:t>
            </a:fld>
            <a:endParaRPr lang="en-US"/>
          </a:p>
        </p:txBody>
      </p:sp>
    </p:spTree>
    <p:extLst>
      <p:ext uri="{BB962C8B-B14F-4D97-AF65-F5344CB8AC3E}">
        <p14:creationId xmlns:p14="http://schemas.microsoft.com/office/powerpoint/2010/main" val="1119167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GB" smtClean="0"/>
              <a:t>Click to edit Master title style</a:t>
            </a:r>
            <a:endParaRPr lang="en-US"/>
          </a:p>
        </p:txBody>
      </p:sp>
      <p:sp>
        <p:nvSpPr>
          <p:cNvPr id="3" name="Content Placeholder 2"/>
          <p:cNvSpPr>
            <a:spLocks noGrp="1"/>
          </p:cNvSpPr>
          <p:nvPr>
            <p:ph idx="1"/>
          </p:nvPr>
        </p:nvSpPr>
        <p:spPr>
          <a:xfrm>
            <a:off x="342900" y="2133600"/>
            <a:ext cx="6172200" cy="6034088"/>
          </a:xfrm>
          <a:prstGeom prst="rect">
            <a:avLst/>
          </a:prstGeo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342900" y="8475663"/>
            <a:ext cx="1600200" cy="485775"/>
          </a:xfrm>
          <a:prstGeom prst="rect">
            <a:avLst/>
          </a:prstGeom>
        </p:spPr>
        <p:txBody>
          <a:bodyPr/>
          <a:lstStyle/>
          <a:p>
            <a:endParaRPr lang="en-US"/>
          </a:p>
        </p:txBody>
      </p:sp>
      <p:sp>
        <p:nvSpPr>
          <p:cNvPr id="5" name="Footer Placeholder 4"/>
          <p:cNvSpPr>
            <a:spLocks noGrp="1"/>
          </p:cNvSpPr>
          <p:nvPr>
            <p:ph type="ftr" sz="quarter" idx="11"/>
          </p:nvPr>
        </p:nvSpPr>
        <p:spPr>
          <a:xfrm>
            <a:off x="2343150" y="8475663"/>
            <a:ext cx="2171700" cy="485775"/>
          </a:xfrm>
          <a:prstGeom prst="rect">
            <a:avLst/>
          </a:prstGeom>
        </p:spPr>
        <p:txBody>
          <a:bodyPr/>
          <a:lstStyle/>
          <a:p>
            <a:r>
              <a:rPr lang="en-US" smtClean="0"/>
              <a:t>Page</a:t>
            </a:r>
            <a:endParaRPr lang="en-US"/>
          </a:p>
        </p:txBody>
      </p:sp>
      <p:sp>
        <p:nvSpPr>
          <p:cNvPr id="6" name="Slide Number Placeholder 5"/>
          <p:cNvSpPr>
            <a:spLocks noGrp="1"/>
          </p:cNvSpPr>
          <p:nvPr>
            <p:ph type="sldNum" sz="quarter" idx="12"/>
          </p:nvPr>
        </p:nvSpPr>
        <p:spPr>
          <a:xfrm>
            <a:off x="4914900" y="8475663"/>
            <a:ext cx="1600200" cy="485775"/>
          </a:xfrm>
          <a:prstGeom prst="rect">
            <a:avLst/>
          </a:prstGeom>
        </p:spPr>
        <p:txBody>
          <a:bodyPr/>
          <a:lstStyle/>
          <a:p>
            <a:fld id="{721506B6-99A2-D440-8BA4-391E8D4F9CE0}" type="slidenum">
              <a:rPr lang="en-US" smtClean="0"/>
              <a:t>‹#›</a:t>
            </a:fld>
            <a:endParaRPr lang="en-US"/>
          </a:p>
        </p:txBody>
      </p:sp>
    </p:spTree>
    <p:extLst>
      <p:ext uri="{BB962C8B-B14F-4D97-AF65-F5344CB8AC3E}">
        <p14:creationId xmlns:p14="http://schemas.microsoft.com/office/powerpoint/2010/main" val="7794272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a:prstGeom prst="rect">
            <a:avLst/>
          </a:prstGeo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344216" y="817033"/>
            <a:ext cx="4114800" cy="5486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342900" y="8661112"/>
            <a:ext cx="1456498" cy="300855"/>
          </a:xfrm>
          <a:prstGeom prst="rect">
            <a:avLst/>
          </a:prstGeom>
        </p:spPr>
        <p:txBody>
          <a:bodyPr/>
          <a:lstStyle/>
          <a:p>
            <a:endParaRPr lang="en-US"/>
          </a:p>
        </p:txBody>
      </p:sp>
      <p:sp>
        <p:nvSpPr>
          <p:cNvPr id="6" name="Footer Placeholder 5"/>
          <p:cNvSpPr>
            <a:spLocks noGrp="1"/>
          </p:cNvSpPr>
          <p:nvPr>
            <p:ph type="ftr" sz="quarter" idx="11"/>
          </p:nvPr>
        </p:nvSpPr>
        <p:spPr>
          <a:xfrm>
            <a:off x="2343150" y="8475134"/>
            <a:ext cx="2171700" cy="486833"/>
          </a:xfrm>
          <a:prstGeom prst="rect">
            <a:avLst/>
          </a:prstGeom>
        </p:spPr>
        <p:txBody>
          <a:bodyPr/>
          <a:lstStyle/>
          <a:p>
            <a:r>
              <a:rPr lang="en-US" smtClean="0"/>
              <a:t>Page</a:t>
            </a:r>
            <a:endParaRPr lang="en-US"/>
          </a:p>
        </p:txBody>
      </p:sp>
      <p:sp>
        <p:nvSpPr>
          <p:cNvPr id="7" name="Slide Number Placeholder 6"/>
          <p:cNvSpPr>
            <a:spLocks noGrp="1"/>
          </p:cNvSpPr>
          <p:nvPr>
            <p:ph type="sldNum" sz="quarter" idx="12"/>
          </p:nvPr>
        </p:nvSpPr>
        <p:spPr>
          <a:xfrm>
            <a:off x="5345270" y="8661112"/>
            <a:ext cx="1169829" cy="300855"/>
          </a:xfrm>
          <a:prstGeom prst="rect">
            <a:avLst/>
          </a:prstGeom>
        </p:spPr>
        <p:txBody>
          <a:bodyPr/>
          <a:lstStyle/>
          <a:p>
            <a:fld id="{D9FC1EE7-D919-BE4F-AD5D-1D07C9BF745D}" type="slidenum">
              <a:rPr lang="en-US" smtClean="0"/>
              <a:t>‹#›</a:t>
            </a:fld>
            <a:endParaRPr lang="en-US"/>
          </a:p>
        </p:txBody>
      </p:sp>
    </p:spTree>
    <p:extLst>
      <p:ext uri="{BB962C8B-B14F-4D97-AF65-F5344CB8AC3E}">
        <p14:creationId xmlns:p14="http://schemas.microsoft.com/office/powerpoint/2010/main" val="16447807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342900" y="2133601"/>
            <a:ext cx="6172200" cy="6034617"/>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342900" y="8661112"/>
            <a:ext cx="1456498" cy="300855"/>
          </a:xfrm>
          <a:prstGeom prst="rect">
            <a:avLst/>
          </a:prstGeom>
        </p:spPr>
        <p:txBody>
          <a:bodyPr/>
          <a:lstStyle/>
          <a:p>
            <a:endParaRPr lang="en-US"/>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r>
              <a:rPr lang="en-US" smtClean="0"/>
              <a:t>Page</a:t>
            </a:r>
            <a:endParaRPr lang="en-US"/>
          </a:p>
        </p:txBody>
      </p:sp>
      <p:sp>
        <p:nvSpPr>
          <p:cNvPr id="6" name="Slide Number Placeholder 5"/>
          <p:cNvSpPr>
            <a:spLocks noGrp="1"/>
          </p:cNvSpPr>
          <p:nvPr>
            <p:ph type="sldNum" sz="quarter" idx="12"/>
          </p:nvPr>
        </p:nvSpPr>
        <p:spPr>
          <a:xfrm>
            <a:off x="5345270" y="8661112"/>
            <a:ext cx="1169829" cy="300855"/>
          </a:xfrm>
          <a:prstGeom prst="rect">
            <a:avLst/>
          </a:prstGeom>
        </p:spPr>
        <p:txBody>
          <a:bodyPr/>
          <a:lstStyle/>
          <a:p>
            <a:fld id="{D9FC1EE7-D919-BE4F-AD5D-1D07C9BF745D}" type="slidenum">
              <a:rPr lang="en-US" smtClean="0"/>
              <a:t>‹#›</a:t>
            </a:fld>
            <a:endParaRPr lang="en-US"/>
          </a:p>
        </p:txBody>
      </p:sp>
    </p:spTree>
    <p:extLst>
      <p:ext uri="{BB962C8B-B14F-4D97-AF65-F5344CB8AC3E}">
        <p14:creationId xmlns:p14="http://schemas.microsoft.com/office/powerpoint/2010/main" val="4461473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a:prstGeom prst="rect">
            <a:avLst/>
          </a:prstGeo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342900" y="8661112"/>
            <a:ext cx="1456498" cy="300855"/>
          </a:xfrm>
          <a:prstGeom prst="rect">
            <a:avLst/>
          </a:prstGeom>
        </p:spPr>
        <p:txBody>
          <a:bodyPr/>
          <a:lstStyle/>
          <a:p>
            <a:endParaRPr lang="en-US"/>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r>
              <a:rPr lang="en-US" smtClean="0"/>
              <a:t>Page</a:t>
            </a:r>
            <a:endParaRPr lang="en-US"/>
          </a:p>
        </p:txBody>
      </p:sp>
      <p:sp>
        <p:nvSpPr>
          <p:cNvPr id="6" name="Slide Number Placeholder 5"/>
          <p:cNvSpPr>
            <a:spLocks noGrp="1"/>
          </p:cNvSpPr>
          <p:nvPr>
            <p:ph type="sldNum" sz="quarter" idx="12"/>
          </p:nvPr>
        </p:nvSpPr>
        <p:spPr>
          <a:xfrm>
            <a:off x="5345270" y="8661112"/>
            <a:ext cx="1169829" cy="300855"/>
          </a:xfrm>
          <a:prstGeom prst="rect">
            <a:avLst/>
          </a:prstGeom>
        </p:spPr>
        <p:txBody>
          <a:bodyPr/>
          <a:lstStyle/>
          <a:p>
            <a:fld id="{D9FC1EE7-D919-BE4F-AD5D-1D07C9BF745D}" type="slidenum">
              <a:rPr lang="en-US" smtClean="0"/>
              <a:t>‹#›</a:t>
            </a:fld>
            <a:endParaRPr lang="en-US"/>
          </a:p>
        </p:txBody>
      </p:sp>
    </p:spTree>
    <p:extLst>
      <p:ext uri="{BB962C8B-B14F-4D97-AF65-F5344CB8AC3E}">
        <p14:creationId xmlns:p14="http://schemas.microsoft.com/office/powerpoint/2010/main" val="24038676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a:prstGeom prst="rect">
            <a:avLst/>
          </a:prstGeom>
        </p:spPr>
        <p:txBody>
          <a:bodyPr/>
          <a:lstStyle/>
          <a:p>
            <a:r>
              <a:rPr lang="en-GB" smtClean="0"/>
              <a:t>Click to edit Master title style</a:t>
            </a:r>
            <a:endParaRPr lang="en-US"/>
          </a:p>
        </p:txBody>
      </p:sp>
      <p:sp>
        <p:nvSpPr>
          <p:cNvPr id="3" name="Subtitle 2"/>
          <p:cNvSpPr>
            <a:spLocks noGrp="1"/>
          </p:cNvSpPr>
          <p:nvPr>
            <p:ph type="subTitle" idx="1"/>
          </p:nvPr>
        </p:nvSpPr>
        <p:spPr>
          <a:xfrm>
            <a:off x="1028700" y="5181600"/>
            <a:ext cx="4800600" cy="23368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a:xfrm>
            <a:off x="342900" y="8475663"/>
            <a:ext cx="1600200" cy="485775"/>
          </a:xfrm>
          <a:prstGeom prst="rect">
            <a:avLst/>
          </a:prstGeom>
        </p:spPr>
        <p:txBody>
          <a:bodyPr/>
          <a:lstStyle/>
          <a:p>
            <a:endParaRPr lang="en-US"/>
          </a:p>
        </p:txBody>
      </p:sp>
      <p:sp>
        <p:nvSpPr>
          <p:cNvPr id="5" name="Footer Placeholder 4"/>
          <p:cNvSpPr>
            <a:spLocks noGrp="1"/>
          </p:cNvSpPr>
          <p:nvPr>
            <p:ph type="ftr" sz="quarter" idx="11"/>
          </p:nvPr>
        </p:nvSpPr>
        <p:spPr>
          <a:xfrm>
            <a:off x="2343150" y="8475663"/>
            <a:ext cx="2171700" cy="485775"/>
          </a:xfrm>
          <a:prstGeom prst="rect">
            <a:avLst/>
          </a:prstGeom>
        </p:spPr>
        <p:txBody>
          <a:bodyPr/>
          <a:lstStyle/>
          <a:p>
            <a:r>
              <a:rPr lang="en-US" smtClean="0"/>
              <a:t>Page</a:t>
            </a:r>
            <a:endParaRPr lang="en-US"/>
          </a:p>
        </p:txBody>
      </p:sp>
      <p:sp>
        <p:nvSpPr>
          <p:cNvPr id="6" name="Slide Number Placeholder 5"/>
          <p:cNvSpPr>
            <a:spLocks noGrp="1"/>
          </p:cNvSpPr>
          <p:nvPr>
            <p:ph type="sldNum" sz="quarter" idx="12"/>
          </p:nvPr>
        </p:nvSpPr>
        <p:spPr>
          <a:xfrm>
            <a:off x="4914900" y="8475663"/>
            <a:ext cx="1600200" cy="485775"/>
          </a:xfrm>
          <a:prstGeom prst="rect">
            <a:avLst/>
          </a:prstGeom>
        </p:spPr>
        <p:txBody>
          <a:bodyPr/>
          <a:lstStyle/>
          <a:p>
            <a:fld id="{41BAE7D1-F68B-A04D-BC7C-EF030ECE98F2}" type="slidenum">
              <a:rPr lang="en-US" smtClean="0"/>
              <a:t>‹#›</a:t>
            </a:fld>
            <a:endParaRPr lang="en-US"/>
          </a:p>
        </p:txBody>
      </p:sp>
    </p:spTree>
    <p:extLst>
      <p:ext uri="{BB962C8B-B14F-4D97-AF65-F5344CB8AC3E}">
        <p14:creationId xmlns:p14="http://schemas.microsoft.com/office/powerpoint/2010/main" val="11184739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GB" smtClean="0"/>
              <a:t>Click to edit Master title style</a:t>
            </a:r>
            <a:endParaRPr lang="en-US"/>
          </a:p>
        </p:txBody>
      </p:sp>
      <p:sp>
        <p:nvSpPr>
          <p:cNvPr id="3" name="Content Placeholder 2"/>
          <p:cNvSpPr>
            <a:spLocks noGrp="1"/>
          </p:cNvSpPr>
          <p:nvPr>
            <p:ph idx="1"/>
          </p:nvPr>
        </p:nvSpPr>
        <p:spPr>
          <a:xfrm>
            <a:off x="342900" y="2133600"/>
            <a:ext cx="6172200" cy="6034088"/>
          </a:xfrm>
          <a:prstGeom prst="rect">
            <a:avLst/>
          </a:prstGeo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342900" y="8475663"/>
            <a:ext cx="1600200" cy="485775"/>
          </a:xfrm>
          <a:prstGeom prst="rect">
            <a:avLst/>
          </a:prstGeom>
        </p:spPr>
        <p:txBody>
          <a:bodyPr/>
          <a:lstStyle/>
          <a:p>
            <a:endParaRPr lang="en-US"/>
          </a:p>
        </p:txBody>
      </p:sp>
      <p:sp>
        <p:nvSpPr>
          <p:cNvPr id="5" name="Footer Placeholder 4"/>
          <p:cNvSpPr>
            <a:spLocks noGrp="1"/>
          </p:cNvSpPr>
          <p:nvPr>
            <p:ph type="ftr" sz="quarter" idx="11"/>
          </p:nvPr>
        </p:nvSpPr>
        <p:spPr>
          <a:xfrm>
            <a:off x="2343150" y="8475663"/>
            <a:ext cx="2171700" cy="485775"/>
          </a:xfrm>
          <a:prstGeom prst="rect">
            <a:avLst/>
          </a:prstGeom>
        </p:spPr>
        <p:txBody>
          <a:bodyPr/>
          <a:lstStyle/>
          <a:p>
            <a:r>
              <a:rPr lang="en-US" smtClean="0"/>
              <a:t>Page</a:t>
            </a:r>
            <a:endParaRPr lang="en-US"/>
          </a:p>
        </p:txBody>
      </p:sp>
      <p:sp>
        <p:nvSpPr>
          <p:cNvPr id="6" name="Slide Number Placeholder 5"/>
          <p:cNvSpPr>
            <a:spLocks noGrp="1"/>
          </p:cNvSpPr>
          <p:nvPr>
            <p:ph type="sldNum" sz="quarter" idx="12"/>
          </p:nvPr>
        </p:nvSpPr>
        <p:spPr>
          <a:xfrm>
            <a:off x="4914900" y="8475663"/>
            <a:ext cx="1600200" cy="485775"/>
          </a:xfrm>
          <a:prstGeom prst="rect">
            <a:avLst/>
          </a:prstGeom>
        </p:spPr>
        <p:txBody>
          <a:bodyPr/>
          <a:lstStyle/>
          <a:p>
            <a:fld id="{41BAE7D1-F68B-A04D-BC7C-EF030ECE98F2}" type="slidenum">
              <a:rPr lang="en-US" smtClean="0"/>
              <a:t>‹#›</a:t>
            </a:fld>
            <a:endParaRPr lang="en-US"/>
          </a:p>
        </p:txBody>
      </p:sp>
    </p:spTree>
    <p:extLst>
      <p:ext uri="{BB962C8B-B14F-4D97-AF65-F5344CB8AC3E}">
        <p14:creationId xmlns:p14="http://schemas.microsoft.com/office/powerpoint/2010/main" val="2848717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a:prstGeom prst="rect">
            <a:avLst/>
          </a:prstGeo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541338" y="3875088"/>
            <a:ext cx="5829300" cy="200025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342900" y="8475663"/>
            <a:ext cx="1600200" cy="485775"/>
          </a:xfrm>
          <a:prstGeom prst="rect">
            <a:avLst/>
          </a:prstGeom>
        </p:spPr>
        <p:txBody>
          <a:bodyPr/>
          <a:lstStyle/>
          <a:p>
            <a:endParaRPr lang="en-US"/>
          </a:p>
        </p:txBody>
      </p:sp>
      <p:sp>
        <p:nvSpPr>
          <p:cNvPr id="5" name="Footer Placeholder 4"/>
          <p:cNvSpPr>
            <a:spLocks noGrp="1"/>
          </p:cNvSpPr>
          <p:nvPr>
            <p:ph type="ftr" sz="quarter" idx="11"/>
          </p:nvPr>
        </p:nvSpPr>
        <p:spPr>
          <a:xfrm>
            <a:off x="2343150" y="8475663"/>
            <a:ext cx="2171700" cy="485775"/>
          </a:xfrm>
          <a:prstGeom prst="rect">
            <a:avLst/>
          </a:prstGeom>
        </p:spPr>
        <p:txBody>
          <a:bodyPr/>
          <a:lstStyle/>
          <a:p>
            <a:r>
              <a:rPr lang="en-US" smtClean="0"/>
              <a:t>Page</a:t>
            </a:r>
            <a:endParaRPr lang="en-US"/>
          </a:p>
        </p:txBody>
      </p:sp>
      <p:sp>
        <p:nvSpPr>
          <p:cNvPr id="6" name="Slide Number Placeholder 5"/>
          <p:cNvSpPr>
            <a:spLocks noGrp="1"/>
          </p:cNvSpPr>
          <p:nvPr>
            <p:ph type="sldNum" sz="quarter" idx="12"/>
          </p:nvPr>
        </p:nvSpPr>
        <p:spPr>
          <a:xfrm>
            <a:off x="4914900" y="8475663"/>
            <a:ext cx="1600200" cy="485775"/>
          </a:xfrm>
          <a:prstGeom prst="rect">
            <a:avLst/>
          </a:prstGeom>
        </p:spPr>
        <p:txBody>
          <a:bodyPr/>
          <a:lstStyle/>
          <a:p>
            <a:fld id="{41BAE7D1-F68B-A04D-BC7C-EF030ECE98F2}" type="slidenum">
              <a:rPr lang="en-US" smtClean="0"/>
              <a:t>‹#›</a:t>
            </a:fld>
            <a:endParaRPr lang="en-US"/>
          </a:p>
        </p:txBody>
      </p:sp>
    </p:spTree>
    <p:extLst>
      <p:ext uri="{BB962C8B-B14F-4D97-AF65-F5344CB8AC3E}">
        <p14:creationId xmlns:p14="http://schemas.microsoft.com/office/powerpoint/2010/main" val="18583027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GB" smtClean="0"/>
              <a:t>Click to edit Master title style</a:t>
            </a:r>
            <a:endParaRPr lang="en-US"/>
          </a:p>
        </p:txBody>
      </p:sp>
      <p:sp>
        <p:nvSpPr>
          <p:cNvPr id="3" name="Content Placeholder 2"/>
          <p:cNvSpPr>
            <a:spLocks noGrp="1"/>
          </p:cNvSpPr>
          <p:nvPr>
            <p:ph sz="half" idx="1"/>
          </p:nvPr>
        </p:nvSpPr>
        <p:spPr>
          <a:xfrm>
            <a:off x="342900" y="2133600"/>
            <a:ext cx="3009900" cy="60340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3505200" y="2133600"/>
            <a:ext cx="3009900" cy="60340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a:xfrm>
            <a:off x="342900" y="8475663"/>
            <a:ext cx="1600200" cy="485775"/>
          </a:xfrm>
          <a:prstGeom prst="rect">
            <a:avLst/>
          </a:prstGeom>
        </p:spPr>
        <p:txBody>
          <a:bodyPr/>
          <a:lstStyle/>
          <a:p>
            <a:endParaRPr lang="en-US"/>
          </a:p>
        </p:txBody>
      </p:sp>
      <p:sp>
        <p:nvSpPr>
          <p:cNvPr id="6" name="Footer Placeholder 5"/>
          <p:cNvSpPr>
            <a:spLocks noGrp="1"/>
          </p:cNvSpPr>
          <p:nvPr>
            <p:ph type="ftr" sz="quarter" idx="11"/>
          </p:nvPr>
        </p:nvSpPr>
        <p:spPr>
          <a:xfrm>
            <a:off x="2343150" y="8475663"/>
            <a:ext cx="2171700" cy="485775"/>
          </a:xfrm>
          <a:prstGeom prst="rect">
            <a:avLst/>
          </a:prstGeom>
        </p:spPr>
        <p:txBody>
          <a:bodyPr/>
          <a:lstStyle/>
          <a:p>
            <a:r>
              <a:rPr lang="en-US" smtClean="0"/>
              <a:t>Page</a:t>
            </a:r>
            <a:endParaRPr lang="en-US"/>
          </a:p>
        </p:txBody>
      </p:sp>
      <p:sp>
        <p:nvSpPr>
          <p:cNvPr id="7" name="Slide Number Placeholder 6"/>
          <p:cNvSpPr>
            <a:spLocks noGrp="1"/>
          </p:cNvSpPr>
          <p:nvPr>
            <p:ph type="sldNum" sz="quarter" idx="12"/>
          </p:nvPr>
        </p:nvSpPr>
        <p:spPr>
          <a:xfrm>
            <a:off x="4914900" y="8475663"/>
            <a:ext cx="1600200" cy="485775"/>
          </a:xfrm>
          <a:prstGeom prst="rect">
            <a:avLst/>
          </a:prstGeom>
        </p:spPr>
        <p:txBody>
          <a:bodyPr/>
          <a:lstStyle/>
          <a:p>
            <a:fld id="{41BAE7D1-F68B-A04D-BC7C-EF030ECE98F2}" type="slidenum">
              <a:rPr lang="en-US" smtClean="0"/>
              <a:t>‹#›</a:t>
            </a:fld>
            <a:endParaRPr lang="en-US"/>
          </a:p>
        </p:txBody>
      </p:sp>
    </p:spTree>
    <p:extLst>
      <p:ext uri="{BB962C8B-B14F-4D97-AF65-F5344CB8AC3E}">
        <p14:creationId xmlns:p14="http://schemas.microsoft.com/office/powerpoint/2010/main" val="11071005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342900" y="2046288"/>
            <a:ext cx="3030538" cy="854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342900" y="2900363"/>
            <a:ext cx="3030538" cy="526732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3484563" y="2046288"/>
            <a:ext cx="3030537" cy="854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3484563" y="2900363"/>
            <a:ext cx="3030537" cy="526732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a:xfrm>
            <a:off x="342900" y="8475663"/>
            <a:ext cx="1600200" cy="485775"/>
          </a:xfrm>
          <a:prstGeom prst="rect">
            <a:avLst/>
          </a:prstGeom>
        </p:spPr>
        <p:txBody>
          <a:bodyPr/>
          <a:lstStyle/>
          <a:p>
            <a:endParaRPr lang="en-US"/>
          </a:p>
        </p:txBody>
      </p:sp>
      <p:sp>
        <p:nvSpPr>
          <p:cNvPr id="8" name="Footer Placeholder 7"/>
          <p:cNvSpPr>
            <a:spLocks noGrp="1"/>
          </p:cNvSpPr>
          <p:nvPr>
            <p:ph type="ftr" sz="quarter" idx="11"/>
          </p:nvPr>
        </p:nvSpPr>
        <p:spPr>
          <a:xfrm>
            <a:off x="2343150" y="8475663"/>
            <a:ext cx="2171700" cy="485775"/>
          </a:xfrm>
          <a:prstGeom prst="rect">
            <a:avLst/>
          </a:prstGeom>
        </p:spPr>
        <p:txBody>
          <a:bodyPr/>
          <a:lstStyle/>
          <a:p>
            <a:r>
              <a:rPr lang="en-US" smtClean="0"/>
              <a:t>Page</a:t>
            </a:r>
            <a:endParaRPr lang="en-US"/>
          </a:p>
        </p:txBody>
      </p:sp>
      <p:sp>
        <p:nvSpPr>
          <p:cNvPr id="9" name="Slide Number Placeholder 8"/>
          <p:cNvSpPr>
            <a:spLocks noGrp="1"/>
          </p:cNvSpPr>
          <p:nvPr>
            <p:ph type="sldNum" sz="quarter" idx="12"/>
          </p:nvPr>
        </p:nvSpPr>
        <p:spPr>
          <a:xfrm>
            <a:off x="4914900" y="8475663"/>
            <a:ext cx="1600200" cy="485775"/>
          </a:xfrm>
          <a:prstGeom prst="rect">
            <a:avLst/>
          </a:prstGeom>
        </p:spPr>
        <p:txBody>
          <a:bodyPr/>
          <a:lstStyle/>
          <a:p>
            <a:fld id="{41BAE7D1-F68B-A04D-BC7C-EF030ECE98F2}" type="slidenum">
              <a:rPr lang="en-US" smtClean="0"/>
              <a:t>‹#›</a:t>
            </a:fld>
            <a:endParaRPr lang="en-US"/>
          </a:p>
        </p:txBody>
      </p:sp>
    </p:spTree>
    <p:extLst>
      <p:ext uri="{BB962C8B-B14F-4D97-AF65-F5344CB8AC3E}">
        <p14:creationId xmlns:p14="http://schemas.microsoft.com/office/powerpoint/2010/main" val="26112374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GB" smtClean="0"/>
              <a:t>Click to edit Master title style</a:t>
            </a:r>
            <a:endParaRPr lang="en-US"/>
          </a:p>
        </p:txBody>
      </p:sp>
      <p:sp>
        <p:nvSpPr>
          <p:cNvPr id="3" name="Date Placeholder 2"/>
          <p:cNvSpPr>
            <a:spLocks noGrp="1"/>
          </p:cNvSpPr>
          <p:nvPr>
            <p:ph type="dt" sz="half" idx="10"/>
          </p:nvPr>
        </p:nvSpPr>
        <p:spPr>
          <a:xfrm>
            <a:off x="342900" y="8475663"/>
            <a:ext cx="1600200" cy="485775"/>
          </a:xfrm>
          <a:prstGeom prst="rect">
            <a:avLst/>
          </a:prstGeom>
        </p:spPr>
        <p:txBody>
          <a:bodyPr/>
          <a:lstStyle/>
          <a:p>
            <a:endParaRPr lang="en-US"/>
          </a:p>
        </p:txBody>
      </p:sp>
      <p:sp>
        <p:nvSpPr>
          <p:cNvPr id="4" name="Footer Placeholder 3"/>
          <p:cNvSpPr>
            <a:spLocks noGrp="1"/>
          </p:cNvSpPr>
          <p:nvPr>
            <p:ph type="ftr" sz="quarter" idx="11"/>
          </p:nvPr>
        </p:nvSpPr>
        <p:spPr>
          <a:xfrm>
            <a:off x="2343150" y="8475663"/>
            <a:ext cx="2171700" cy="485775"/>
          </a:xfrm>
          <a:prstGeom prst="rect">
            <a:avLst/>
          </a:prstGeom>
        </p:spPr>
        <p:txBody>
          <a:bodyPr/>
          <a:lstStyle/>
          <a:p>
            <a:r>
              <a:rPr lang="en-US" smtClean="0"/>
              <a:t>Page</a:t>
            </a:r>
            <a:endParaRPr lang="en-US"/>
          </a:p>
        </p:txBody>
      </p:sp>
      <p:sp>
        <p:nvSpPr>
          <p:cNvPr id="5" name="Slide Number Placeholder 4"/>
          <p:cNvSpPr>
            <a:spLocks noGrp="1"/>
          </p:cNvSpPr>
          <p:nvPr>
            <p:ph type="sldNum" sz="quarter" idx="12"/>
          </p:nvPr>
        </p:nvSpPr>
        <p:spPr>
          <a:xfrm>
            <a:off x="4914900" y="8475663"/>
            <a:ext cx="1600200" cy="485775"/>
          </a:xfrm>
          <a:prstGeom prst="rect">
            <a:avLst/>
          </a:prstGeom>
        </p:spPr>
        <p:txBody>
          <a:bodyPr/>
          <a:lstStyle/>
          <a:p>
            <a:fld id="{41BAE7D1-F68B-A04D-BC7C-EF030ECE98F2}" type="slidenum">
              <a:rPr lang="en-US" smtClean="0"/>
              <a:t>‹#›</a:t>
            </a:fld>
            <a:endParaRPr lang="en-US"/>
          </a:p>
        </p:txBody>
      </p:sp>
    </p:spTree>
    <p:extLst>
      <p:ext uri="{BB962C8B-B14F-4D97-AF65-F5344CB8AC3E}">
        <p14:creationId xmlns:p14="http://schemas.microsoft.com/office/powerpoint/2010/main" val="12440815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42900" y="8475663"/>
            <a:ext cx="1600200" cy="485775"/>
          </a:xfrm>
          <a:prstGeom prst="rect">
            <a:avLst/>
          </a:prstGeom>
        </p:spPr>
        <p:txBody>
          <a:bodyPr/>
          <a:lstStyle/>
          <a:p>
            <a:endParaRPr lang="en-US"/>
          </a:p>
        </p:txBody>
      </p:sp>
      <p:sp>
        <p:nvSpPr>
          <p:cNvPr id="3" name="Footer Placeholder 2"/>
          <p:cNvSpPr>
            <a:spLocks noGrp="1"/>
          </p:cNvSpPr>
          <p:nvPr>
            <p:ph type="ftr" sz="quarter" idx="11"/>
          </p:nvPr>
        </p:nvSpPr>
        <p:spPr>
          <a:xfrm>
            <a:off x="2343150" y="8475663"/>
            <a:ext cx="2171700" cy="485775"/>
          </a:xfrm>
          <a:prstGeom prst="rect">
            <a:avLst/>
          </a:prstGeom>
        </p:spPr>
        <p:txBody>
          <a:bodyPr/>
          <a:lstStyle/>
          <a:p>
            <a:r>
              <a:rPr lang="en-US" smtClean="0"/>
              <a:t>Page</a:t>
            </a:r>
            <a:endParaRPr lang="en-US"/>
          </a:p>
        </p:txBody>
      </p:sp>
      <p:sp>
        <p:nvSpPr>
          <p:cNvPr id="4" name="Slide Number Placeholder 3"/>
          <p:cNvSpPr>
            <a:spLocks noGrp="1"/>
          </p:cNvSpPr>
          <p:nvPr>
            <p:ph type="sldNum" sz="quarter" idx="12"/>
          </p:nvPr>
        </p:nvSpPr>
        <p:spPr>
          <a:xfrm>
            <a:off x="4914900" y="8475663"/>
            <a:ext cx="1600200" cy="485775"/>
          </a:xfrm>
          <a:prstGeom prst="rect">
            <a:avLst/>
          </a:prstGeom>
        </p:spPr>
        <p:txBody>
          <a:bodyPr/>
          <a:lstStyle/>
          <a:p>
            <a:fld id="{41BAE7D1-F68B-A04D-BC7C-EF030ECE98F2}" type="slidenum">
              <a:rPr lang="en-US" smtClean="0"/>
              <a:t>‹#›</a:t>
            </a:fld>
            <a:endParaRPr lang="en-US"/>
          </a:p>
        </p:txBody>
      </p:sp>
    </p:spTree>
    <p:extLst>
      <p:ext uri="{BB962C8B-B14F-4D97-AF65-F5344CB8AC3E}">
        <p14:creationId xmlns:p14="http://schemas.microsoft.com/office/powerpoint/2010/main" val="2999906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a:prstGeom prst="rect">
            <a:avLst/>
          </a:prstGeo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541338" y="3875088"/>
            <a:ext cx="5829300" cy="200025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342900" y="8475663"/>
            <a:ext cx="1600200" cy="485775"/>
          </a:xfrm>
          <a:prstGeom prst="rect">
            <a:avLst/>
          </a:prstGeom>
        </p:spPr>
        <p:txBody>
          <a:bodyPr/>
          <a:lstStyle/>
          <a:p>
            <a:endParaRPr lang="en-US"/>
          </a:p>
        </p:txBody>
      </p:sp>
      <p:sp>
        <p:nvSpPr>
          <p:cNvPr id="5" name="Footer Placeholder 4"/>
          <p:cNvSpPr>
            <a:spLocks noGrp="1"/>
          </p:cNvSpPr>
          <p:nvPr>
            <p:ph type="ftr" sz="quarter" idx="11"/>
          </p:nvPr>
        </p:nvSpPr>
        <p:spPr>
          <a:xfrm>
            <a:off x="2343150" y="8475663"/>
            <a:ext cx="2171700" cy="485775"/>
          </a:xfrm>
          <a:prstGeom prst="rect">
            <a:avLst/>
          </a:prstGeom>
        </p:spPr>
        <p:txBody>
          <a:bodyPr/>
          <a:lstStyle/>
          <a:p>
            <a:r>
              <a:rPr lang="en-US" smtClean="0"/>
              <a:t>Page</a:t>
            </a:r>
            <a:endParaRPr lang="en-US"/>
          </a:p>
        </p:txBody>
      </p:sp>
      <p:sp>
        <p:nvSpPr>
          <p:cNvPr id="6" name="Slide Number Placeholder 5"/>
          <p:cNvSpPr>
            <a:spLocks noGrp="1"/>
          </p:cNvSpPr>
          <p:nvPr>
            <p:ph type="sldNum" sz="quarter" idx="12"/>
          </p:nvPr>
        </p:nvSpPr>
        <p:spPr>
          <a:xfrm>
            <a:off x="4914900" y="8475663"/>
            <a:ext cx="1600200" cy="485775"/>
          </a:xfrm>
          <a:prstGeom prst="rect">
            <a:avLst/>
          </a:prstGeom>
        </p:spPr>
        <p:txBody>
          <a:bodyPr/>
          <a:lstStyle/>
          <a:p>
            <a:fld id="{721506B6-99A2-D440-8BA4-391E8D4F9CE0}" type="slidenum">
              <a:rPr lang="en-US" smtClean="0"/>
              <a:t>‹#›</a:t>
            </a:fld>
            <a:endParaRPr lang="en-US"/>
          </a:p>
        </p:txBody>
      </p:sp>
    </p:spTree>
    <p:extLst>
      <p:ext uri="{BB962C8B-B14F-4D97-AF65-F5344CB8AC3E}">
        <p14:creationId xmlns:p14="http://schemas.microsoft.com/office/powerpoint/2010/main" val="224769777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a:prstGeom prst="rect">
            <a:avLst/>
          </a:prstGeo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2681288" y="363538"/>
            <a:ext cx="3833812" cy="780415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342900" y="1912938"/>
            <a:ext cx="2255838" cy="62547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342900" y="8475663"/>
            <a:ext cx="1600200" cy="485775"/>
          </a:xfrm>
          <a:prstGeom prst="rect">
            <a:avLst/>
          </a:prstGeom>
        </p:spPr>
        <p:txBody>
          <a:bodyPr/>
          <a:lstStyle/>
          <a:p>
            <a:endParaRPr lang="en-US"/>
          </a:p>
        </p:txBody>
      </p:sp>
      <p:sp>
        <p:nvSpPr>
          <p:cNvPr id="6" name="Footer Placeholder 5"/>
          <p:cNvSpPr>
            <a:spLocks noGrp="1"/>
          </p:cNvSpPr>
          <p:nvPr>
            <p:ph type="ftr" sz="quarter" idx="11"/>
          </p:nvPr>
        </p:nvSpPr>
        <p:spPr>
          <a:xfrm>
            <a:off x="2343150" y="8475663"/>
            <a:ext cx="2171700" cy="485775"/>
          </a:xfrm>
          <a:prstGeom prst="rect">
            <a:avLst/>
          </a:prstGeom>
        </p:spPr>
        <p:txBody>
          <a:bodyPr/>
          <a:lstStyle/>
          <a:p>
            <a:r>
              <a:rPr lang="en-US" smtClean="0"/>
              <a:t>Page</a:t>
            </a:r>
            <a:endParaRPr lang="en-US"/>
          </a:p>
        </p:txBody>
      </p:sp>
      <p:sp>
        <p:nvSpPr>
          <p:cNvPr id="7" name="Slide Number Placeholder 6"/>
          <p:cNvSpPr>
            <a:spLocks noGrp="1"/>
          </p:cNvSpPr>
          <p:nvPr>
            <p:ph type="sldNum" sz="quarter" idx="12"/>
          </p:nvPr>
        </p:nvSpPr>
        <p:spPr>
          <a:xfrm>
            <a:off x="4914900" y="8475663"/>
            <a:ext cx="1600200" cy="485775"/>
          </a:xfrm>
          <a:prstGeom prst="rect">
            <a:avLst/>
          </a:prstGeom>
        </p:spPr>
        <p:txBody>
          <a:bodyPr/>
          <a:lstStyle/>
          <a:p>
            <a:fld id="{41BAE7D1-F68B-A04D-BC7C-EF030ECE98F2}" type="slidenum">
              <a:rPr lang="en-US" smtClean="0"/>
              <a:t>‹#›</a:t>
            </a:fld>
            <a:endParaRPr lang="en-US"/>
          </a:p>
        </p:txBody>
      </p:sp>
    </p:spTree>
    <p:extLst>
      <p:ext uri="{BB962C8B-B14F-4D97-AF65-F5344CB8AC3E}">
        <p14:creationId xmlns:p14="http://schemas.microsoft.com/office/powerpoint/2010/main" val="238295469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a:prstGeom prst="rect">
            <a:avLst/>
          </a:prstGeo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344613" y="817563"/>
            <a:ext cx="4114800" cy="5486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613" y="7156450"/>
            <a:ext cx="4114800" cy="10731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342900" y="8475663"/>
            <a:ext cx="1600200" cy="485775"/>
          </a:xfrm>
          <a:prstGeom prst="rect">
            <a:avLst/>
          </a:prstGeom>
        </p:spPr>
        <p:txBody>
          <a:bodyPr/>
          <a:lstStyle/>
          <a:p>
            <a:endParaRPr lang="en-US"/>
          </a:p>
        </p:txBody>
      </p:sp>
      <p:sp>
        <p:nvSpPr>
          <p:cNvPr id="6" name="Footer Placeholder 5"/>
          <p:cNvSpPr>
            <a:spLocks noGrp="1"/>
          </p:cNvSpPr>
          <p:nvPr>
            <p:ph type="ftr" sz="quarter" idx="11"/>
          </p:nvPr>
        </p:nvSpPr>
        <p:spPr>
          <a:xfrm>
            <a:off x="2343150" y="8475663"/>
            <a:ext cx="2171700" cy="485775"/>
          </a:xfrm>
          <a:prstGeom prst="rect">
            <a:avLst/>
          </a:prstGeom>
        </p:spPr>
        <p:txBody>
          <a:bodyPr/>
          <a:lstStyle/>
          <a:p>
            <a:r>
              <a:rPr lang="en-US" smtClean="0"/>
              <a:t>Page</a:t>
            </a:r>
            <a:endParaRPr lang="en-US"/>
          </a:p>
        </p:txBody>
      </p:sp>
      <p:sp>
        <p:nvSpPr>
          <p:cNvPr id="7" name="Slide Number Placeholder 6"/>
          <p:cNvSpPr>
            <a:spLocks noGrp="1"/>
          </p:cNvSpPr>
          <p:nvPr>
            <p:ph type="sldNum" sz="quarter" idx="12"/>
          </p:nvPr>
        </p:nvSpPr>
        <p:spPr>
          <a:xfrm>
            <a:off x="4914900" y="8475663"/>
            <a:ext cx="1600200" cy="485775"/>
          </a:xfrm>
          <a:prstGeom prst="rect">
            <a:avLst/>
          </a:prstGeom>
        </p:spPr>
        <p:txBody>
          <a:bodyPr/>
          <a:lstStyle/>
          <a:p>
            <a:fld id="{41BAE7D1-F68B-A04D-BC7C-EF030ECE98F2}" type="slidenum">
              <a:rPr lang="en-US" smtClean="0"/>
              <a:t>‹#›</a:t>
            </a:fld>
            <a:endParaRPr lang="en-US"/>
          </a:p>
        </p:txBody>
      </p:sp>
    </p:spTree>
    <p:extLst>
      <p:ext uri="{BB962C8B-B14F-4D97-AF65-F5344CB8AC3E}">
        <p14:creationId xmlns:p14="http://schemas.microsoft.com/office/powerpoint/2010/main" val="70611164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342900" y="2133600"/>
            <a:ext cx="6172200" cy="6034088"/>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342900" y="8475663"/>
            <a:ext cx="1600200" cy="485775"/>
          </a:xfrm>
          <a:prstGeom prst="rect">
            <a:avLst/>
          </a:prstGeom>
        </p:spPr>
        <p:txBody>
          <a:bodyPr/>
          <a:lstStyle/>
          <a:p>
            <a:endParaRPr lang="en-US"/>
          </a:p>
        </p:txBody>
      </p:sp>
      <p:sp>
        <p:nvSpPr>
          <p:cNvPr id="5" name="Footer Placeholder 4"/>
          <p:cNvSpPr>
            <a:spLocks noGrp="1"/>
          </p:cNvSpPr>
          <p:nvPr>
            <p:ph type="ftr" sz="quarter" idx="11"/>
          </p:nvPr>
        </p:nvSpPr>
        <p:spPr>
          <a:xfrm>
            <a:off x="2343150" y="8475663"/>
            <a:ext cx="2171700" cy="485775"/>
          </a:xfrm>
          <a:prstGeom prst="rect">
            <a:avLst/>
          </a:prstGeom>
        </p:spPr>
        <p:txBody>
          <a:bodyPr/>
          <a:lstStyle/>
          <a:p>
            <a:r>
              <a:rPr lang="en-US" smtClean="0"/>
              <a:t>Page</a:t>
            </a:r>
            <a:endParaRPr lang="en-US"/>
          </a:p>
        </p:txBody>
      </p:sp>
      <p:sp>
        <p:nvSpPr>
          <p:cNvPr id="6" name="Slide Number Placeholder 5"/>
          <p:cNvSpPr>
            <a:spLocks noGrp="1"/>
          </p:cNvSpPr>
          <p:nvPr>
            <p:ph type="sldNum" sz="quarter" idx="12"/>
          </p:nvPr>
        </p:nvSpPr>
        <p:spPr>
          <a:xfrm>
            <a:off x="4914900" y="8475663"/>
            <a:ext cx="1600200" cy="485775"/>
          </a:xfrm>
          <a:prstGeom prst="rect">
            <a:avLst/>
          </a:prstGeom>
        </p:spPr>
        <p:txBody>
          <a:bodyPr/>
          <a:lstStyle/>
          <a:p>
            <a:fld id="{41BAE7D1-F68B-A04D-BC7C-EF030ECE98F2}" type="slidenum">
              <a:rPr lang="en-US" smtClean="0"/>
              <a:t>‹#›</a:t>
            </a:fld>
            <a:endParaRPr lang="en-US"/>
          </a:p>
        </p:txBody>
      </p:sp>
    </p:spTree>
    <p:extLst>
      <p:ext uri="{BB962C8B-B14F-4D97-AF65-F5344CB8AC3E}">
        <p14:creationId xmlns:p14="http://schemas.microsoft.com/office/powerpoint/2010/main" val="130144165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713"/>
            <a:ext cx="1543050" cy="7800975"/>
          </a:xfrm>
          <a:prstGeom prst="rect">
            <a:avLst/>
          </a:prstGeo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342900" y="366713"/>
            <a:ext cx="4476750" cy="780097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342900" y="8475663"/>
            <a:ext cx="1600200" cy="485775"/>
          </a:xfrm>
          <a:prstGeom prst="rect">
            <a:avLst/>
          </a:prstGeom>
        </p:spPr>
        <p:txBody>
          <a:bodyPr/>
          <a:lstStyle/>
          <a:p>
            <a:endParaRPr lang="en-US"/>
          </a:p>
        </p:txBody>
      </p:sp>
      <p:sp>
        <p:nvSpPr>
          <p:cNvPr id="5" name="Footer Placeholder 4"/>
          <p:cNvSpPr>
            <a:spLocks noGrp="1"/>
          </p:cNvSpPr>
          <p:nvPr>
            <p:ph type="ftr" sz="quarter" idx="11"/>
          </p:nvPr>
        </p:nvSpPr>
        <p:spPr>
          <a:xfrm>
            <a:off x="2343150" y="8475663"/>
            <a:ext cx="2171700" cy="485775"/>
          </a:xfrm>
          <a:prstGeom prst="rect">
            <a:avLst/>
          </a:prstGeom>
        </p:spPr>
        <p:txBody>
          <a:bodyPr/>
          <a:lstStyle/>
          <a:p>
            <a:r>
              <a:rPr lang="en-US" smtClean="0"/>
              <a:t>Page</a:t>
            </a:r>
            <a:endParaRPr lang="en-US"/>
          </a:p>
        </p:txBody>
      </p:sp>
      <p:sp>
        <p:nvSpPr>
          <p:cNvPr id="6" name="Slide Number Placeholder 5"/>
          <p:cNvSpPr>
            <a:spLocks noGrp="1"/>
          </p:cNvSpPr>
          <p:nvPr>
            <p:ph type="sldNum" sz="quarter" idx="12"/>
          </p:nvPr>
        </p:nvSpPr>
        <p:spPr>
          <a:xfrm>
            <a:off x="4914900" y="8475663"/>
            <a:ext cx="1600200" cy="485775"/>
          </a:xfrm>
          <a:prstGeom prst="rect">
            <a:avLst/>
          </a:prstGeom>
        </p:spPr>
        <p:txBody>
          <a:bodyPr/>
          <a:lstStyle/>
          <a:p>
            <a:fld id="{41BAE7D1-F68B-A04D-BC7C-EF030ECE98F2}" type="slidenum">
              <a:rPr lang="en-US" smtClean="0"/>
              <a:t>‹#›</a:t>
            </a:fld>
            <a:endParaRPr lang="en-US"/>
          </a:p>
        </p:txBody>
      </p:sp>
    </p:spTree>
    <p:extLst>
      <p:ext uri="{BB962C8B-B14F-4D97-AF65-F5344CB8AC3E}">
        <p14:creationId xmlns:p14="http://schemas.microsoft.com/office/powerpoint/2010/main" val="2735642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GB" smtClean="0"/>
              <a:t>Click to edit Master title style</a:t>
            </a:r>
            <a:endParaRPr lang="en-US"/>
          </a:p>
        </p:txBody>
      </p:sp>
      <p:sp>
        <p:nvSpPr>
          <p:cNvPr id="3" name="Content Placeholder 2"/>
          <p:cNvSpPr>
            <a:spLocks noGrp="1"/>
          </p:cNvSpPr>
          <p:nvPr>
            <p:ph sz="half" idx="1"/>
          </p:nvPr>
        </p:nvSpPr>
        <p:spPr>
          <a:xfrm>
            <a:off x="342900" y="2133600"/>
            <a:ext cx="3009900" cy="60340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3505200" y="2133600"/>
            <a:ext cx="3009900" cy="60340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a:xfrm>
            <a:off x="342900" y="8475663"/>
            <a:ext cx="1600200" cy="485775"/>
          </a:xfrm>
          <a:prstGeom prst="rect">
            <a:avLst/>
          </a:prstGeom>
        </p:spPr>
        <p:txBody>
          <a:bodyPr/>
          <a:lstStyle/>
          <a:p>
            <a:endParaRPr lang="en-US"/>
          </a:p>
        </p:txBody>
      </p:sp>
      <p:sp>
        <p:nvSpPr>
          <p:cNvPr id="6" name="Footer Placeholder 5"/>
          <p:cNvSpPr>
            <a:spLocks noGrp="1"/>
          </p:cNvSpPr>
          <p:nvPr>
            <p:ph type="ftr" sz="quarter" idx="11"/>
          </p:nvPr>
        </p:nvSpPr>
        <p:spPr>
          <a:xfrm>
            <a:off x="2343150" y="8475663"/>
            <a:ext cx="2171700" cy="485775"/>
          </a:xfrm>
          <a:prstGeom prst="rect">
            <a:avLst/>
          </a:prstGeom>
        </p:spPr>
        <p:txBody>
          <a:bodyPr/>
          <a:lstStyle/>
          <a:p>
            <a:r>
              <a:rPr lang="en-US" smtClean="0"/>
              <a:t>Page</a:t>
            </a:r>
            <a:endParaRPr lang="en-US"/>
          </a:p>
        </p:txBody>
      </p:sp>
      <p:sp>
        <p:nvSpPr>
          <p:cNvPr id="7" name="Slide Number Placeholder 6"/>
          <p:cNvSpPr>
            <a:spLocks noGrp="1"/>
          </p:cNvSpPr>
          <p:nvPr>
            <p:ph type="sldNum" sz="quarter" idx="12"/>
          </p:nvPr>
        </p:nvSpPr>
        <p:spPr>
          <a:xfrm>
            <a:off x="4914900" y="8475663"/>
            <a:ext cx="1600200" cy="485775"/>
          </a:xfrm>
          <a:prstGeom prst="rect">
            <a:avLst/>
          </a:prstGeom>
        </p:spPr>
        <p:txBody>
          <a:bodyPr/>
          <a:lstStyle/>
          <a:p>
            <a:fld id="{721506B6-99A2-D440-8BA4-391E8D4F9CE0}" type="slidenum">
              <a:rPr lang="en-US" smtClean="0"/>
              <a:t>‹#›</a:t>
            </a:fld>
            <a:endParaRPr lang="en-US"/>
          </a:p>
        </p:txBody>
      </p:sp>
    </p:spTree>
    <p:extLst>
      <p:ext uri="{BB962C8B-B14F-4D97-AF65-F5344CB8AC3E}">
        <p14:creationId xmlns:p14="http://schemas.microsoft.com/office/powerpoint/2010/main" val="69009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342900" y="2046288"/>
            <a:ext cx="3030538" cy="854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342900" y="2900363"/>
            <a:ext cx="3030538" cy="526732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3484563" y="2046288"/>
            <a:ext cx="3030537" cy="854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3484563" y="2900363"/>
            <a:ext cx="3030537" cy="526732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a:xfrm>
            <a:off x="342900" y="8475663"/>
            <a:ext cx="1600200" cy="485775"/>
          </a:xfrm>
          <a:prstGeom prst="rect">
            <a:avLst/>
          </a:prstGeom>
        </p:spPr>
        <p:txBody>
          <a:bodyPr/>
          <a:lstStyle/>
          <a:p>
            <a:endParaRPr lang="en-US"/>
          </a:p>
        </p:txBody>
      </p:sp>
      <p:sp>
        <p:nvSpPr>
          <p:cNvPr id="8" name="Footer Placeholder 7"/>
          <p:cNvSpPr>
            <a:spLocks noGrp="1"/>
          </p:cNvSpPr>
          <p:nvPr>
            <p:ph type="ftr" sz="quarter" idx="11"/>
          </p:nvPr>
        </p:nvSpPr>
        <p:spPr>
          <a:xfrm>
            <a:off x="2343150" y="8475663"/>
            <a:ext cx="2171700" cy="485775"/>
          </a:xfrm>
          <a:prstGeom prst="rect">
            <a:avLst/>
          </a:prstGeom>
        </p:spPr>
        <p:txBody>
          <a:bodyPr/>
          <a:lstStyle/>
          <a:p>
            <a:r>
              <a:rPr lang="en-US" smtClean="0"/>
              <a:t>Page</a:t>
            </a:r>
            <a:endParaRPr lang="en-US"/>
          </a:p>
        </p:txBody>
      </p:sp>
      <p:sp>
        <p:nvSpPr>
          <p:cNvPr id="9" name="Slide Number Placeholder 8"/>
          <p:cNvSpPr>
            <a:spLocks noGrp="1"/>
          </p:cNvSpPr>
          <p:nvPr>
            <p:ph type="sldNum" sz="quarter" idx="12"/>
          </p:nvPr>
        </p:nvSpPr>
        <p:spPr>
          <a:xfrm>
            <a:off x="4914900" y="8475663"/>
            <a:ext cx="1600200" cy="485775"/>
          </a:xfrm>
          <a:prstGeom prst="rect">
            <a:avLst/>
          </a:prstGeom>
        </p:spPr>
        <p:txBody>
          <a:bodyPr/>
          <a:lstStyle/>
          <a:p>
            <a:fld id="{721506B6-99A2-D440-8BA4-391E8D4F9CE0}" type="slidenum">
              <a:rPr lang="en-US" smtClean="0"/>
              <a:t>‹#›</a:t>
            </a:fld>
            <a:endParaRPr lang="en-US"/>
          </a:p>
        </p:txBody>
      </p:sp>
    </p:spTree>
    <p:extLst>
      <p:ext uri="{BB962C8B-B14F-4D97-AF65-F5344CB8AC3E}">
        <p14:creationId xmlns:p14="http://schemas.microsoft.com/office/powerpoint/2010/main" val="3975344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GB" smtClean="0"/>
              <a:t>Click to edit Master title style</a:t>
            </a:r>
            <a:endParaRPr lang="en-US"/>
          </a:p>
        </p:txBody>
      </p:sp>
      <p:sp>
        <p:nvSpPr>
          <p:cNvPr id="3" name="Date Placeholder 2"/>
          <p:cNvSpPr>
            <a:spLocks noGrp="1"/>
          </p:cNvSpPr>
          <p:nvPr>
            <p:ph type="dt" sz="half" idx="10"/>
          </p:nvPr>
        </p:nvSpPr>
        <p:spPr>
          <a:xfrm>
            <a:off x="342900" y="8475663"/>
            <a:ext cx="1600200" cy="485775"/>
          </a:xfrm>
          <a:prstGeom prst="rect">
            <a:avLst/>
          </a:prstGeom>
        </p:spPr>
        <p:txBody>
          <a:bodyPr/>
          <a:lstStyle/>
          <a:p>
            <a:endParaRPr lang="en-US"/>
          </a:p>
        </p:txBody>
      </p:sp>
      <p:sp>
        <p:nvSpPr>
          <p:cNvPr id="4" name="Footer Placeholder 3"/>
          <p:cNvSpPr>
            <a:spLocks noGrp="1"/>
          </p:cNvSpPr>
          <p:nvPr>
            <p:ph type="ftr" sz="quarter" idx="11"/>
          </p:nvPr>
        </p:nvSpPr>
        <p:spPr>
          <a:xfrm>
            <a:off x="2343150" y="8475663"/>
            <a:ext cx="2171700" cy="485775"/>
          </a:xfrm>
          <a:prstGeom prst="rect">
            <a:avLst/>
          </a:prstGeom>
        </p:spPr>
        <p:txBody>
          <a:bodyPr/>
          <a:lstStyle/>
          <a:p>
            <a:r>
              <a:rPr lang="en-US" smtClean="0"/>
              <a:t>Page</a:t>
            </a:r>
            <a:endParaRPr lang="en-US"/>
          </a:p>
        </p:txBody>
      </p:sp>
      <p:sp>
        <p:nvSpPr>
          <p:cNvPr id="5" name="Slide Number Placeholder 4"/>
          <p:cNvSpPr>
            <a:spLocks noGrp="1"/>
          </p:cNvSpPr>
          <p:nvPr>
            <p:ph type="sldNum" sz="quarter" idx="12"/>
          </p:nvPr>
        </p:nvSpPr>
        <p:spPr>
          <a:xfrm>
            <a:off x="4914900" y="8475663"/>
            <a:ext cx="1600200" cy="485775"/>
          </a:xfrm>
          <a:prstGeom prst="rect">
            <a:avLst/>
          </a:prstGeom>
        </p:spPr>
        <p:txBody>
          <a:bodyPr/>
          <a:lstStyle/>
          <a:p>
            <a:fld id="{721506B6-99A2-D440-8BA4-391E8D4F9CE0}" type="slidenum">
              <a:rPr lang="en-US" smtClean="0"/>
              <a:t>‹#›</a:t>
            </a:fld>
            <a:endParaRPr lang="en-US"/>
          </a:p>
        </p:txBody>
      </p:sp>
    </p:spTree>
    <p:extLst>
      <p:ext uri="{BB962C8B-B14F-4D97-AF65-F5344CB8AC3E}">
        <p14:creationId xmlns:p14="http://schemas.microsoft.com/office/powerpoint/2010/main" val="643487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42900" y="8475663"/>
            <a:ext cx="1600200" cy="485775"/>
          </a:xfrm>
          <a:prstGeom prst="rect">
            <a:avLst/>
          </a:prstGeom>
        </p:spPr>
        <p:txBody>
          <a:bodyPr/>
          <a:lstStyle/>
          <a:p>
            <a:endParaRPr lang="en-US"/>
          </a:p>
        </p:txBody>
      </p:sp>
      <p:sp>
        <p:nvSpPr>
          <p:cNvPr id="3" name="Footer Placeholder 2"/>
          <p:cNvSpPr>
            <a:spLocks noGrp="1"/>
          </p:cNvSpPr>
          <p:nvPr>
            <p:ph type="ftr" sz="quarter" idx="11"/>
          </p:nvPr>
        </p:nvSpPr>
        <p:spPr>
          <a:xfrm>
            <a:off x="2343150" y="8475663"/>
            <a:ext cx="2171700" cy="485775"/>
          </a:xfrm>
          <a:prstGeom prst="rect">
            <a:avLst/>
          </a:prstGeom>
        </p:spPr>
        <p:txBody>
          <a:bodyPr/>
          <a:lstStyle/>
          <a:p>
            <a:r>
              <a:rPr lang="en-US" smtClean="0"/>
              <a:t>Page</a:t>
            </a:r>
            <a:endParaRPr lang="en-US"/>
          </a:p>
        </p:txBody>
      </p:sp>
      <p:sp>
        <p:nvSpPr>
          <p:cNvPr id="4" name="Slide Number Placeholder 3"/>
          <p:cNvSpPr>
            <a:spLocks noGrp="1"/>
          </p:cNvSpPr>
          <p:nvPr>
            <p:ph type="sldNum" sz="quarter" idx="12"/>
          </p:nvPr>
        </p:nvSpPr>
        <p:spPr>
          <a:xfrm>
            <a:off x="4914900" y="8475663"/>
            <a:ext cx="1600200" cy="485775"/>
          </a:xfrm>
          <a:prstGeom prst="rect">
            <a:avLst/>
          </a:prstGeom>
        </p:spPr>
        <p:txBody>
          <a:bodyPr/>
          <a:lstStyle/>
          <a:p>
            <a:fld id="{721506B6-99A2-D440-8BA4-391E8D4F9CE0}" type="slidenum">
              <a:rPr lang="en-US" smtClean="0"/>
              <a:t>‹#›</a:t>
            </a:fld>
            <a:endParaRPr lang="en-US"/>
          </a:p>
        </p:txBody>
      </p:sp>
    </p:spTree>
    <p:extLst>
      <p:ext uri="{BB962C8B-B14F-4D97-AF65-F5344CB8AC3E}">
        <p14:creationId xmlns:p14="http://schemas.microsoft.com/office/powerpoint/2010/main" val="4196830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a:prstGeom prst="rect">
            <a:avLst/>
          </a:prstGeo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2681288" y="363538"/>
            <a:ext cx="3833812" cy="780415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342900" y="1912938"/>
            <a:ext cx="2255838" cy="62547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342900" y="8475663"/>
            <a:ext cx="1600200" cy="485775"/>
          </a:xfrm>
          <a:prstGeom prst="rect">
            <a:avLst/>
          </a:prstGeom>
        </p:spPr>
        <p:txBody>
          <a:bodyPr/>
          <a:lstStyle/>
          <a:p>
            <a:endParaRPr lang="en-US"/>
          </a:p>
        </p:txBody>
      </p:sp>
      <p:sp>
        <p:nvSpPr>
          <p:cNvPr id="6" name="Footer Placeholder 5"/>
          <p:cNvSpPr>
            <a:spLocks noGrp="1"/>
          </p:cNvSpPr>
          <p:nvPr>
            <p:ph type="ftr" sz="quarter" idx="11"/>
          </p:nvPr>
        </p:nvSpPr>
        <p:spPr>
          <a:xfrm>
            <a:off x="2343150" y="8475663"/>
            <a:ext cx="2171700" cy="485775"/>
          </a:xfrm>
          <a:prstGeom prst="rect">
            <a:avLst/>
          </a:prstGeom>
        </p:spPr>
        <p:txBody>
          <a:bodyPr/>
          <a:lstStyle/>
          <a:p>
            <a:r>
              <a:rPr lang="en-US" smtClean="0"/>
              <a:t>Page</a:t>
            </a:r>
            <a:endParaRPr lang="en-US"/>
          </a:p>
        </p:txBody>
      </p:sp>
      <p:sp>
        <p:nvSpPr>
          <p:cNvPr id="7" name="Slide Number Placeholder 6"/>
          <p:cNvSpPr>
            <a:spLocks noGrp="1"/>
          </p:cNvSpPr>
          <p:nvPr>
            <p:ph type="sldNum" sz="quarter" idx="12"/>
          </p:nvPr>
        </p:nvSpPr>
        <p:spPr>
          <a:xfrm>
            <a:off x="4914900" y="8475663"/>
            <a:ext cx="1600200" cy="485775"/>
          </a:xfrm>
          <a:prstGeom prst="rect">
            <a:avLst/>
          </a:prstGeom>
        </p:spPr>
        <p:txBody>
          <a:bodyPr/>
          <a:lstStyle/>
          <a:p>
            <a:fld id="{721506B6-99A2-D440-8BA4-391E8D4F9CE0}" type="slidenum">
              <a:rPr lang="en-US" smtClean="0"/>
              <a:t>‹#›</a:t>
            </a:fld>
            <a:endParaRPr lang="en-US"/>
          </a:p>
        </p:txBody>
      </p:sp>
    </p:spTree>
    <p:extLst>
      <p:ext uri="{BB962C8B-B14F-4D97-AF65-F5344CB8AC3E}">
        <p14:creationId xmlns:p14="http://schemas.microsoft.com/office/powerpoint/2010/main" val="1260106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a:prstGeom prst="rect">
            <a:avLst/>
          </a:prstGeo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344613" y="817563"/>
            <a:ext cx="4114800" cy="5486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613" y="7156450"/>
            <a:ext cx="4114800" cy="10731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342900" y="8475663"/>
            <a:ext cx="1600200" cy="485775"/>
          </a:xfrm>
          <a:prstGeom prst="rect">
            <a:avLst/>
          </a:prstGeom>
        </p:spPr>
        <p:txBody>
          <a:bodyPr/>
          <a:lstStyle/>
          <a:p>
            <a:endParaRPr lang="en-US"/>
          </a:p>
        </p:txBody>
      </p:sp>
      <p:sp>
        <p:nvSpPr>
          <p:cNvPr id="6" name="Footer Placeholder 5"/>
          <p:cNvSpPr>
            <a:spLocks noGrp="1"/>
          </p:cNvSpPr>
          <p:nvPr>
            <p:ph type="ftr" sz="quarter" idx="11"/>
          </p:nvPr>
        </p:nvSpPr>
        <p:spPr>
          <a:xfrm>
            <a:off x="2343150" y="8475663"/>
            <a:ext cx="2171700" cy="485775"/>
          </a:xfrm>
          <a:prstGeom prst="rect">
            <a:avLst/>
          </a:prstGeom>
        </p:spPr>
        <p:txBody>
          <a:bodyPr/>
          <a:lstStyle/>
          <a:p>
            <a:r>
              <a:rPr lang="en-US" smtClean="0"/>
              <a:t>Page</a:t>
            </a:r>
            <a:endParaRPr lang="en-US"/>
          </a:p>
        </p:txBody>
      </p:sp>
      <p:sp>
        <p:nvSpPr>
          <p:cNvPr id="7" name="Slide Number Placeholder 6"/>
          <p:cNvSpPr>
            <a:spLocks noGrp="1"/>
          </p:cNvSpPr>
          <p:nvPr>
            <p:ph type="sldNum" sz="quarter" idx="12"/>
          </p:nvPr>
        </p:nvSpPr>
        <p:spPr>
          <a:xfrm>
            <a:off x="4914900" y="8475663"/>
            <a:ext cx="1600200" cy="485775"/>
          </a:xfrm>
          <a:prstGeom prst="rect">
            <a:avLst/>
          </a:prstGeom>
        </p:spPr>
        <p:txBody>
          <a:bodyPr/>
          <a:lstStyle/>
          <a:p>
            <a:fld id="{721506B6-99A2-D440-8BA4-391E8D4F9CE0}" type="slidenum">
              <a:rPr lang="en-US" smtClean="0"/>
              <a:t>‹#›</a:t>
            </a:fld>
            <a:endParaRPr lang="en-US"/>
          </a:p>
        </p:txBody>
      </p:sp>
    </p:spTree>
    <p:extLst>
      <p:ext uri="{BB962C8B-B14F-4D97-AF65-F5344CB8AC3E}">
        <p14:creationId xmlns:p14="http://schemas.microsoft.com/office/powerpoint/2010/main" val="145991446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1.png"/><Relationship Id="rId14" Type="http://schemas.openxmlformats.org/officeDocument/2006/relationships/hyperlink" Target="http://www.now-casting.com" TargetMode="Externa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now-casting.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4293096" y="81264"/>
            <a:ext cx="2146018" cy="890336"/>
          </a:xfrm>
          <a:prstGeom prst="rect">
            <a:avLst/>
          </a:prstGeom>
        </p:spPr>
      </p:pic>
      <p:sp>
        <p:nvSpPr>
          <p:cNvPr id="8" name="TextBox 7"/>
          <p:cNvSpPr txBox="1"/>
          <p:nvPr userDrawn="1"/>
        </p:nvSpPr>
        <p:spPr>
          <a:xfrm>
            <a:off x="2081657" y="8889712"/>
            <a:ext cx="2928432" cy="246221"/>
          </a:xfrm>
          <a:prstGeom prst="rect">
            <a:avLst/>
          </a:prstGeom>
          <a:noFill/>
        </p:spPr>
        <p:txBody>
          <a:bodyPr wrap="square" rtlCol="0">
            <a:spAutoFit/>
          </a:bodyPr>
          <a:lstStyle/>
          <a:p>
            <a:pPr algn="ctr"/>
            <a:r>
              <a:rPr lang="en-US" sz="1000" dirty="0" smtClean="0"/>
              <a:t>© Now-Casting Economics Ltd</a:t>
            </a:r>
            <a:endParaRPr lang="en-US" sz="1000" dirty="0"/>
          </a:p>
        </p:txBody>
      </p:sp>
      <p:cxnSp>
        <p:nvCxnSpPr>
          <p:cNvPr id="10" name="Straight Connector 9"/>
          <p:cNvCxnSpPr/>
          <p:nvPr userDrawn="1"/>
        </p:nvCxnSpPr>
        <p:spPr>
          <a:xfrm>
            <a:off x="404664" y="1619672"/>
            <a:ext cx="6048672" cy="0"/>
          </a:xfrm>
          <a:prstGeom prst="line">
            <a:avLst/>
          </a:prstGeom>
          <a:ln w="9525"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userDrawn="1"/>
        </p:nvSpPr>
        <p:spPr>
          <a:xfrm>
            <a:off x="332656" y="571490"/>
            <a:ext cx="3024336" cy="400110"/>
          </a:xfrm>
          <a:prstGeom prst="rect">
            <a:avLst/>
          </a:prstGeom>
          <a:noFill/>
        </p:spPr>
        <p:txBody>
          <a:bodyPr wrap="square" rtlCol="0">
            <a:spAutoFit/>
          </a:bodyPr>
          <a:lstStyle/>
          <a:p>
            <a:r>
              <a:rPr lang="en-US" sz="2000" dirty="0" smtClean="0">
                <a:solidFill>
                  <a:schemeClr val="bg1">
                    <a:lumMod val="50000"/>
                  </a:schemeClr>
                </a:solidFill>
                <a:latin typeface="Times New Roman"/>
                <a:cs typeface="Times New Roman"/>
              </a:rPr>
              <a:t>News Release</a:t>
            </a:r>
            <a:endParaRPr lang="en-US" sz="2000" dirty="0">
              <a:solidFill>
                <a:schemeClr val="bg1">
                  <a:lumMod val="50000"/>
                </a:schemeClr>
              </a:solidFill>
              <a:latin typeface="Times New Roman"/>
              <a:cs typeface="Times New Roman"/>
            </a:endParaRPr>
          </a:p>
        </p:txBody>
      </p:sp>
      <p:sp>
        <p:nvSpPr>
          <p:cNvPr id="12" name="TextBox 11"/>
          <p:cNvSpPr txBox="1"/>
          <p:nvPr userDrawn="1"/>
        </p:nvSpPr>
        <p:spPr>
          <a:xfrm>
            <a:off x="332656" y="931530"/>
            <a:ext cx="3024336" cy="677108"/>
          </a:xfrm>
          <a:prstGeom prst="rect">
            <a:avLst/>
          </a:prstGeom>
          <a:noFill/>
        </p:spPr>
        <p:txBody>
          <a:bodyPr wrap="square" rtlCol="0">
            <a:spAutoFit/>
          </a:bodyPr>
          <a:lstStyle/>
          <a:p>
            <a:r>
              <a:rPr lang="en-US" sz="2200" dirty="0" smtClean="0">
                <a:solidFill>
                  <a:srgbClr val="FF0000"/>
                </a:solidFill>
                <a:latin typeface="+mj-lt"/>
                <a:cs typeface="Times New Roman"/>
              </a:rPr>
              <a:t>UK</a:t>
            </a:r>
            <a:r>
              <a:rPr lang="en-US" sz="2200" baseline="0" dirty="0" smtClean="0">
                <a:solidFill>
                  <a:srgbClr val="FF0000"/>
                </a:solidFill>
                <a:latin typeface="+mj-lt"/>
                <a:cs typeface="Times New Roman"/>
              </a:rPr>
              <a:t> NCI™</a:t>
            </a:r>
            <a:br>
              <a:rPr lang="en-US" sz="2200" baseline="0" dirty="0" smtClean="0">
                <a:solidFill>
                  <a:srgbClr val="FF0000"/>
                </a:solidFill>
                <a:latin typeface="+mj-lt"/>
                <a:cs typeface="Times New Roman"/>
              </a:rPr>
            </a:br>
            <a:r>
              <a:rPr lang="en-US" sz="1600" baseline="0" dirty="0" smtClean="0">
                <a:solidFill>
                  <a:srgbClr val="FF0000"/>
                </a:solidFill>
                <a:latin typeface="+mj-lt"/>
                <a:cs typeface="Times New Roman"/>
              </a:rPr>
              <a:t>Now-Casting Index</a:t>
            </a:r>
            <a:endParaRPr lang="en-US" sz="1600" dirty="0">
              <a:solidFill>
                <a:srgbClr val="FF0000"/>
              </a:solidFill>
              <a:latin typeface="+mj-lt"/>
              <a:cs typeface="Times New Roman"/>
            </a:endParaRPr>
          </a:p>
        </p:txBody>
      </p:sp>
      <p:cxnSp>
        <p:nvCxnSpPr>
          <p:cNvPr id="13" name="Straight Connector 12"/>
          <p:cNvCxnSpPr/>
          <p:nvPr userDrawn="1"/>
        </p:nvCxnSpPr>
        <p:spPr>
          <a:xfrm>
            <a:off x="404664" y="1907704"/>
            <a:ext cx="6048672" cy="0"/>
          </a:xfrm>
          <a:prstGeom prst="line">
            <a:avLst/>
          </a:prstGeom>
          <a:ln w="9525"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404664" y="5322858"/>
            <a:ext cx="6048672" cy="0"/>
          </a:xfrm>
          <a:prstGeom prst="line">
            <a:avLst/>
          </a:prstGeom>
          <a:ln w="9525"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6" name="TextBox 15"/>
          <p:cNvSpPr txBox="1"/>
          <p:nvPr userDrawn="1"/>
        </p:nvSpPr>
        <p:spPr>
          <a:xfrm>
            <a:off x="5445224" y="8820472"/>
            <a:ext cx="936104" cy="246221"/>
          </a:xfrm>
          <a:prstGeom prst="rect">
            <a:avLst/>
          </a:prstGeom>
          <a:noFill/>
        </p:spPr>
        <p:txBody>
          <a:bodyPr wrap="square" rtlCol="0">
            <a:spAutoFit/>
          </a:bodyPr>
          <a:lstStyle/>
          <a:p>
            <a:pPr algn="r"/>
            <a:r>
              <a:rPr lang="en-US" sz="1000" dirty="0" smtClean="0"/>
              <a:t>Page 1 of</a:t>
            </a:r>
            <a:r>
              <a:rPr lang="en-US" sz="1000" baseline="0" dirty="0" smtClean="0"/>
              <a:t> 2</a:t>
            </a:r>
            <a:endParaRPr lang="en-US" sz="1000" dirty="0"/>
          </a:p>
        </p:txBody>
      </p:sp>
      <p:sp>
        <p:nvSpPr>
          <p:cNvPr id="17" name="TextBox 16"/>
          <p:cNvSpPr txBox="1"/>
          <p:nvPr userDrawn="1"/>
        </p:nvSpPr>
        <p:spPr>
          <a:xfrm>
            <a:off x="332656" y="3248747"/>
            <a:ext cx="2080536" cy="276999"/>
          </a:xfrm>
          <a:prstGeom prst="rect">
            <a:avLst/>
          </a:prstGeom>
          <a:noFill/>
        </p:spPr>
        <p:txBody>
          <a:bodyPr wrap="square" rtlCol="0">
            <a:spAutoFit/>
          </a:bodyPr>
          <a:lstStyle/>
          <a:p>
            <a:r>
              <a:rPr lang="en-US" sz="1200" b="1" dirty="0" smtClean="0"/>
              <a:t>NCI™ release data</a:t>
            </a:r>
            <a:endParaRPr lang="en-US" sz="1200" b="1" dirty="0"/>
          </a:p>
        </p:txBody>
      </p:sp>
      <p:sp>
        <p:nvSpPr>
          <p:cNvPr id="18" name="TextBox 17"/>
          <p:cNvSpPr txBox="1"/>
          <p:nvPr userDrawn="1"/>
        </p:nvSpPr>
        <p:spPr>
          <a:xfrm>
            <a:off x="3436696" y="3248747"/>
            <a:ext cx="2080536" cy="276999"/>
          </a:xfrm>
          <a:prstGeom prst="rect">
            <a:avLst/>
          </a:prstGeom>
          <a:noFill/>
        </p:spPr>
        <p:txBody>
          <a:bodyPr wrap="square" rtlCol="0">
            <a:spAutoFit/>
          </a:bodyPr>
          <a:lstStyle/>
          <a:p>
            <a:r>
              <a:rPr lang="en-US" sz="1200" b="1" dirty="0" smtClean="0"/>
              <a:t>Revised NCI™ history</a:t>
            </a:r>
            <a:endParaRPr lang="en-US" sz="1200" b="1" dirty="0"/>
          </a:p>
        </p:txBody>
      </p:sp>
      <p:sp>
        <p:nvSpPr>
          <p:cNvPr id="19" name="TextBox 18"/>
          <p:cNvSpPr txBox="1"/>
          <p:nvPr userDrawn="1"/>
        </p:nvSpPr>
        <p:spPr>
          <a:xfrm>
            <a:off x="332656" y="5303113"/>
            <a:ext cx="5400600" cy="276999"/>
          </a:xfrm>
          <a:prstGeom prst="rect">
            <a:avLst/>
          </a:prstGeom>
          <a:noFill/>
        </p:spPr>
        <p:txBody>
          <a:bodyPr wrap="square" rtlCol="0">
            <a:spAutoFit/>
          </a:bodyPr>
          <a:lstStyle/>
          <a:p>
            <a:r>
              <a:rPr lang="en-US" sz="1200" b="1" dirty="0" smtClean="0"/>
              <a:t>The </a:t>
            </a:r>
            <a:r>
              <a:rPr lang="en-US" sz="1200" b="1" dirty="0" err="1" smtClean="0"/>
              <a:t>newsflow</a:t>
            </a:r>
            <a:r>
              <a:rPr lang="en-US" sz="1200" b="1" dirty="0" smtClean="0"/>
              <a:t>: macroeconomic data releases since last month’s NCI™</a:t>
            </a:r>
            <a:endParaRPr lang="en-US" sz="1200" b="1" dirty="0"/>
          </a:p>
        </p:txBody>
      </p:sp>
      <p:cxnSp>
        <p:nvCxnSpPr>
          <p:cNvPr id="15" name="Straight Connector 14"/>
          <p:cNvCxnSpPr/>
          <p:nvPr userDrawn="1"/>
        </p:nvCxnSpPr>
        <p:spPr>
          <a:xfrm>
            <a:off x="404664" y="2195736"/>
            <a:ext cx="6048672" cy="0"/>
          </a:xfrm>
          <a:prstGeom prst="line">
            <a:avLst/>
          </a:prstGeom>
          <a:ln w="9525"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userDrawn="1"/>
        </p:nvSpPr>
        <p:spPr>
          <a:xfrm>
            <a:off x="332656" y="1907704"/>
            <a:ext cx="1728192" cy="288032"/>
          </a:xfrm>
          <a:prstGeom prst="rect">
            <a:avLst/>
          </a:prstGeom>
          <a:noFill/>
        </p:spPr>
        <p:txBody>
          <a:bodyPr wrap="square" rtlCol="0">
            <a:spAutoFit/>
          </a:bodyPr>
          <a:lstStyle/>
          <a:p>
            <a:r>
              <a:rPr lang="en-US" sz="1200" b="0" dirty="0" err="1" smtClean="0">
                <a:solidFill>
                  <a:schemeClr val="bg1">
                    <a:lumMod val="50000"/>
                  </a:schemeClr>
                </a:solidFill>
              </a:rPr>
              <a:t>www.now-casting.com</a:t>
            </a:r>
            <a:endParaRPr lang="en-US" sz="1200" b="0" dirty="0">
              <a:solidFill>
                <a:schemeClr val="bg1">
                  <a:lumMod val="50000"/>
                </a:schemeClr>
              </a:solidFill>
            </a:endParaRPr>
          </a:p>
        </p:txBody>
      </p:sp>
      <p:sp>
        <p:nvSpPr>
          <p:cNvPr id="21" name="TextBox 20"/>
          <p:cNvSpPr txBox="1"/>
          <p:nvPr userDrawn="1"/>
        </p:nvSpPr>
        <p:spPr>
          <a:xfrm>
            <a:off x="4775943" y="1907704"/>
            <a:ext cx="1728192" cy="288032"/>
          </a:xfrm>
          <a:prstGeom prst="rect">
            <a:avLst/>
          </a:prstGeom>
          <a:noFill/>
        </p:spPr>
        <p:txBody>
          <a:bodyPr wrap="square" rtlCol="0">
            <a:spAutoFit/>
          </a:bodyPr>
          <a:lstStyle/>
          <a:p>
            <a:pPr algn="r"/>
            <a:r>
              <a:rPr lang="en-US" sz="1200" b="0" dirty="0" smtClean="0">
                <a:solidFill>
                  <a:schemeClr val="bg1">
                    <a:lumMod val="50000"/>
                  </a:schemeClr>
                </a:solidFill>
              </a:rPr>
              <a:t>Bloomberg: NCIXUK</a:t>
            </a:r>
            <a:endParaRPr lang="en-US" sz="1200" b="0" dirty="0">
              <a:solidFill>
                <a:schemeClr val="bg1">
                  <a:lumMod val="50000"/>
                </a:schemeClr>
              </a:solidFill>
            </a:endParaRPr>
          </a:p>
        </p:txBody>
      </p:sp>
      <p:cxnSp>
        <p:nvCxnSpPr>
          <p:cNvPr id="22" name="Straight Connector 21"/>
          <p:cNvCxnSpPr/>
          <p:nvPr userDrawn="1"/>
        </p:nvCxnSpPr>
        <p:spPr>
          <a:xfrm>
            <a:off x="404664" y="3275856"/>
            <a:ext cx="6048672" cy="0"/>
          </a:xfrm>
          <a:prstGeom prst="line">
            <a:avLst/>
          </a:prstGeom>
          <a:ln w="9525"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640532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now-casting.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4293096" y="81264"/>
            <a:ext cx="2146018" cy="890336"/>
          </a:xfrm>
          <a:prstGeom prst="rect">
            <a:avLst/>
          </a:prstGeom>
        </p:spPr>
      </p:pic>
      <p:sp>
        <p:nvSpPr>
          <p:cNvPr id="9" name="TextBox 8"/>
          <p:cNvSpPr txBox="1"/>
          <p:nvPr userDrawn="1"/>
        </p:nvSpPr>
        <p:spPr>
          <a:xfrm>
            <a:off x="2081657" y="8889712"/>
            <a:ext cx="2928432" cy="246221"/>
          </a:xfrm>
          <a:prstGeom prst="rect">
            <a:avLst/>
          </a:prstGeom>
          <a:noFill/>
        </p:spPr>
        <p:txBody>
          <a:bodyPr wrap="square" rtlCol="0">
            <a:spAutoFit/>
          </a:bodyPr>
          <a:lstStyle/>
          <a:p>
            <a:pPr algn="ctr"/>
            <a:r>
              <a:rPr lang="en-US" sz="1000" dirty="0" smtClean="0"/>
              <a:t>© Now-Casting Economics Ltd</a:t>
            </a:r>
            <a:endParaRPr lang="en-US" sz="1000" dirty="0"/>
          </a:p>
        </p:txBody>
      </p:sp>
      <p:cxnSp>
        <p:nvCxnSpPr>
          <p:cNvPr id="11" name="Straight Connector 10"/>
          <p:cNvCxnSpPr/>
          <p:nvPr userDrawn="1"/>
        </p:nvCxnSpPr>
        <p:spPr>
          <a:xfrm>
            <a:off x="404664" y="1619672"/>
            <a:ext cx="6048672" cy="0"/>
          </a:xfrm>
          <a:prstGeom prst="line">
            <a:avLst/>
          </a:prstGeom>
          <a:ln w="9525"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userDrawn="1"/>
        </p:nvSpPr>
        <p:spPr>
          <a:xfrm>
            <a:off x="332656" y="571490"/>
            <a:ext cx="3024336" cy="400110"/>
          </a:xfrm>
          <a:prstGeom prst="rect">
            <a:avLst/>
          </a:prstGeom>
          <a:noFill/>
        </p:spPr>
        <p:txBody>
          <a:bodyPr wrap="square" rtlCol="0">
            <a:spAutoFit/>
          </a:bodyPr>
          <a:lstStyle/>
          <a:p>
            <a:r>
              <a:rPr lang="en-US" sz="2000" dirty="0" smtClean="0">
                <a:solidFill>
                  <a:schemeClr val="bg1">
                    <a:lumMod val="50000"/>
                  </a:schemeClr>
                </a:solidFill>
                <a:latin typeface="Times New Roman"/>
                <a:cs typeface="Times New Roman"/>
              </a:rPr>
              <a:t>News Release</a:t>
            </a:r>
            <a:endParaRPr lang="en-US" sz="2000" dirty="0">
              <a:solidFill>
                <a:schemeClr val="bg1">
                  <a:lumMod val="50000"/>
                </a:schemeClr>
              </a:solidFill>
              <a:latin typeface="Times New Roman"/>
              <a:cs typeface="Times New Roman"/>
            </a:endParaRPr>
          </a:p>
        </p:txBody>
      </p:sp>
      <p:sp>
        <p:nvSpPr>
          <p:cNvPr id="13" name="TextBox 12"/>
          <p:cNvSpPr txBox="1"/>
          <p:nvPr userDrawn="1"/>
        </p:nvSpPr>
        <p:spPr>
          <a:xfrm>
            <a:off x="332656" y="931530"/>
            <a:ext cx="3024336" cy="677108"/>
          </a:xfrm>
          <a:prstGeom prst="rect">
            <a:avLst/>
          </a:prstGeom>
          <a:noFill/>
        </p:spPr>
        <p:txBody>
          <a:bodyPr wrap="square" rtlCol="0">
            <a:spAutoFit/>
          </a:bodyPr>
          <a:lstStyle/>
          <a:p>
            <a:r>
              <a:rPr lang="en-US" sz="2200" dirty="0" smtClean="0">
                <a:solidFill>
                  <a:srgbClr val="FF0000"/>
                </a:solidFill>
                <a:latin typeface="+mj-lt"/>
                <a:cs typeface="Times New Roman"/>
              </a:rPr>
              <a:t>UK </a:t>
            </a:r>
            <a:r>
              <a:rPr lang="en-US" sz="2200" baseline="0" dirty="0" smtClean="0">
                <a:solidFill>
                  <a:srgbClr val="FF0000"/>
                </a:solidFill>
                <a:latin typeface="+mj-lt"/>
                <a:cs typeface="Times New Roman"/>
              </a:rPr>
              <a:t>NCI™</a:t>
            </a:r>
            <a:br>
              <a:rPr lang="en-US" sz="2200" baseline="0" dirty="0" smtClean="0">
                <a:solidFill>
                  <a:srgbClr val="FF0000"/>
                </a:solidFill>
                <a:latin typeface="+mj-lt"/>
                <a:cs typeface="Times New Roman"/>
              </a:rPr>
            </a:br>
            <a:r>
              <a:rPr lang="en-US" sz="1600" baseline="0" dirty="0" smtClean="0">
                <a:solidFill>
                  <a:srgbClr val="FF0000"/>
                </a:solidFill>
                <a:latin typeface="+mj-lt"/>
                <a:cs typeface="Times New Roman"/>
              </a:rPr>
              <a:t>Now-Casting Index</a:t>
            </a:r>
            <a:endParaRPr lang="en-US" sz="1600" dirty="0">
              <a:solidFill>
                <a:srgbClr val="FF0000"/>
              </a:solidFill>
              <a:latin typeface="+mj-lt"/>
              <a:cs typeface="Times New Roman"/>
            </a:endParaRPr>
          </a:p>
        </p:txBody>
      </p:sp>
      <p:sp>
        <p:nvSpPr>
          <p:cNvPr id="3" name="TextBox 2"/>
          <p:cNvSpPr txBox="1"/>
          <p:nvPr userDrawn="1"/>
        </p:nvSpPr>
        <p:spPr>
          <a:xfrm>
            <a:off x="5445224" y="8820472"/>
            <a:ext cx="936104" cy="246221"/>
          </a:xfrm>
          <a:prstGeom prst="rect">
            <a:avLst/>
          </a:prstGeom>
          <a:noFill/>
        </p:spPr>
        <p:txBody>
          <a:bodyPr wrap="square" rtlCol="0">
            <a:spAutoFit/>
          </a:bodyPr>
          <a:lstStyle/>
          <a:p>
            <a:pPr algn="r"/>
            <a:r>
              <a:rPr lang="en-US" sz="1000" dirty="0" smtClean="0"/>
              <a:t>Page 2 of</a:t>
            </a:r>
            <a:r>
              <a:rPr lang="en-US" sz="1000" baseline="0" dirty="0" smtClean="0"/>
              <a:t> 2</a:t>
            </a:r>
            <a:endParaRPr lang="en-US" sz="1000" dirty="0"/>
          </a:p>
        </p:txBody>
      </p:sp>
      <p:sp>
        <p:nvSpPr>
          <p:cNvPr id="6" name="TextBox 5"/>
          <p:cNvSpPr txBox="1"/>
          <p:nvPr userDrawn="1"/>
        </p:nvSpPr>
        <p:spPr>
          <a:xfrm>
            <a:off x="404664" y="1763688"/>
            <a:ext cx="6048672" cy="6186306"/>
          </a:xfrm>
          <a:prstGeom prst="rect">
            <a:avLst/>
          </a:prstGeom>
          <a:noFill/>
        </p:spPr>
        <p:txBody>
          <a:bodyPr wrap="square" rtlCol="0">
            <a:spAutoFit/>
          </a:bodyPr>
          <a:lstStyle/>
          <a:p>
            <a:r>
              <a:rPr lang="en-US" sz="900" kern="1200" dirty="0" smtClean="0">
                <a:solidFill>
                  <a:schemeClr val="tx1"/>
                </a:solidFill>
                <a:effectLst/>
                <a:latin typeface="+mn-lt"/>
                <a:ea typeface="+mn-ea"/>
                <a:cs typeface="+mn-cs"/>
              </a:rPr>
              <a:t>For further information, please contact:</a:t>
            </a:r>
            <a:endParaRPr lang="en-GB" sz="900" kern="1200" dirty="0" smtClean="0">
              <a:solidFill>
                <a:schemeClr val="tx1"/>
              </a:solidFill>
              <a:effectLst/>
              <a:latin typeface="+mn-lt"/>
              <a:ea typeface="+mn-ea"/>
              <a:cs typeface="+mn-cs"/>
            </a:endParaRPr>
          </a:p>
          <a:p>
            <a:r>
              <a:rPr lang="en-US" sz="900" b="1" kern="1200" dirty="0" smtClean="0">
                <a:solidFill>
                  <a:schemeClr val="tx1"/>
                </a:solidFill>
                <a:effectLst/>
                <a:latin typeface="+mn-lt"/>
                <a:ea typeface="+mn-ea"/>
                <a:cs typeface="+mn-cs"/>
              </a:rPr>
              <a:t>Now-Casting Economics Limited</a:t>
            </a:r>
            <a:br>
              <a:rPr lang="en-US" sz="900" b="1" kern="1200" dirty="0" smtClean="0">
                <a:solidFill>
                  <a:schemeClr val="tx1"/>
                </a:solidFill>
                <a:effectLst/>
                <a:latin typeface="+mn-lt"/>
                <a:ea typeface="+mn-ea"/>
                <a:cs typeface="+mn-cs"/>
              </a:rPr>
            </a:br>
            <a:r>
              <a:rPr lang="en-US" sz="900" kern="1200" dirty="0" smtClean="0">
                <a:solidFill>
                  <a:schemeClr val="tx1"/>
                </a:solidFill>
                <a:effectLst/>
                <a:latin typeface="+mn-lt"/>
                <a:ea typeface="+mn-ea"/>
                <a:cs typeface="+mn-cs"/>
              </a:rPr>
              <a:t>Jasper McMahon</a:t>
            </a:r>
            <a:br>
              <a:rPr lang="en-US" sz="900" kern="1200" dirty="0" smtClean="0">
                <a:solidFill>
                  <a:schemeClr val="tx1"/>
                </a:solidFill>
                <a:effectLst/>
                <a:latin typeface="+mn-lt"/>
                <a:ea typeface="+mn-ea"/>
                <a:cs typeface="+mn-cs"/>
              </a:rPr>
            </a:br>
            <a:r>
              <a:rPr lang="en-US" sz="900" kern="1200" dirty="0" smtClean="0">
                <a:solidFill>
                  <a:schemeClr val="tx1"/>
                </a:solidFill>
                <a:effectLst/>
                <a:latin typeface="+mn-lt"/>
                <a:ea typeface="+mn-ea"/>
                <a:cs typeface="+mn-cs"/>
              </a:rPr>
              <a:t>+44 (0)7802 485904</a:t>
            </a:r>
            <a:endParaRPr lang="en-GB" sz="900" kern="1200" dirty="0" smtClean="0">
              <a:solidFill>
                <a:schemeClr val="tx1"/>
              </a:solidFill>
              <a:effectLst/>
              <a:latin typeface="+mn-lt"/>
              <a:ea typeface="+mn-ea"/>
              <a:cs typeface="+mn-cs"/>
            </a:endParaRPr>
          </a:p>
          <a:p>
            <a:r>
              <a:rPr lang="en-US" sz="900" kern="1200" dirty="0" err="1" smtClean="0">
                <a:solidFill>
                  <a:schemeClr val="tx1"/>
                </a:solidFill>
                <a:effectLst/>
                <a:latin typeface="+mn-lt"/>
                <a:ea typeface="+mn-ea"/>
                <a:cs typeface="+mn-cs"/>
              </a:rPr>
              <a:t>jasper.mcmahon@now-casting.com</a:t>
            </a:r>
            <a:endParaRPr lang="en-GB" sz="900" kern="1200" dirty="0" smtClean="0">
              <a:solidFill>
                <a:schemeClr val="tx1"/>
              </a:solidFill>
              <a:effectLst/>
              <a:latin typeface="+mn-lt"/>
              <a:ea typeface="+mn-ea"/>
              <a:cs typeface="+mn-cs"/>
            </a:endParaRPr>
          </a:p>
          <a:p>
            <a:r>
              <a:rPr lang="en-US" sz="900" b="1" kern="1200" dirty="0" smtClean="0">
                <a:solidFill>
                  <a:schemeClr val="tx1"/>
                </a:solidFill>
                <a:effectLst/>
                <a:latin typeface="+mn-lt"/>
                <a:ea typeface="+mn-ea"/>
                <a:cs typeface="+mn-cs"/>
              </a:rPr>
              <a:t> </a:t>
            </a:r>
          </a:p>
          <a:p>
            <a:endParaRPr lang="en-GB" sz="900" kern="1200" dirty="0" smtClean="0">
              <a:solidFill>
                <a:schemeClr val="tx1"/>
              </a:solidFill>
              <a:effectLst/>
              <a:latin typeface="+mn-lt"/>
              <a:ea typeface="+mn-ea"/>
              <a:cs typeface="+mn-cs"/>
            </a:endParaRPr>
          </a:p>
          <a:p>
            <a:r>
              <a:rPr lang="en-US" sz="1100" b="0" kern="1200" dirty="0" smtClean="0">
                <a:solidFill>
                  <a:schemeClr val="tx1"/>
                </a:solidFill>
                <a:effectLst/>
                <a:latin typeface="+mn-lt"/>
                <a:ea typeface="+mn-ea"/>
                <a:cs typeface="+mn-cs"/>
              </a:rPr>
              <a:t>Notes</a:t>
            </a:r>
            <a:endParaRPr lang="en-GB" sz="1100" b="0" kern="1200" dirty="0" smtClean="0">
              <a:solidFill>
                <a:schemeClr val="tx1"/>
              </a:solidFill>
              <a:effectLst/>
              <a:latin typeface="+mn-lt"/>
              <a:ea typeface="+mn-ea"/>
              <a:cs typeface="+mn-cs"/>
            </a:endParaRPr>
          </a:p>
          <a:p>
            <a:pPr algn="just"/>
            <a:r>
              <a:rPr lang="en-US" sz="900" b="1" i="1" u="none" kern="1200" dirty="0" smtClean="0">
                <a:solidFill>
                  <a:schemeClr val="tx1"/>
                </a:solidFill>
                <a:effectLst/>
                <a:latin typeface="+mn-lt"/>
                <a:ea typeface="+mn-ea"/>
                <a:cs typeface="+mn-cs"/>
              </a:rPr>
              <a:t>What is the NCI™?  </a:t>
            </a:r>
            <a:r>
              <a:rPr lang="en-US" sz="900" kern="1200" dirty="0" smtClean="0">
                <a:solidFill>
                  <a:schemeClr val="tx1"/>
                </a:solidFill>
                <a:effectLst/>
                <a:latin typeface="+mn-lt"/>
                <a:ea typeface="+mn-ea"/>
                <a:cs typeface="+mn-cs"/>
              </a:rPr>
              <a:t>The Now-Casting Index - NCI™ - is an index that measures the state of the business cycle. It is calculated from a broad set of economic indicators.</a:t>
            </a:r>
            <a:endParaRPr lang="en-GB" sz="900" kern="1200" dirty="0" smtClean="0">
              <a:solidFill>
                <a:schemeClr val="tx1"/>
              </a:solidFill>
              <a:effectLst/>
              <a:latin typeface="+mn-lt"/>
              <a:ea typeface="+mn-ea"/>
              <a:cs typeface="+mn-cs"/>
            </a:endParaRPr>
          </a:p>
          <a:p>
            <a:pPr algn="just"/>
            <a:r>
              <a:rPr lang="en-US" sz="900" b="1" i="1" u="none" kern="1200" dirty="0" smtClean="0">
                <a:solidFill>
                  <a:schemeClr val="tx1"/>
                </a:solidFill>
                <a:effectLst/>
                <a:latin typeface="+mn-lt"/>
                <a:ea typeface="+mn-ea"/>
                <a:cs typeface="+mn-cs"/>
              </a:rPr>
              <a:t>How to read the NCI™?  </a:t>
            </a:r>
            <a:r>
              <a:rPr lang="en-US" sz="900" kern="1200" dirty="0" smtClean="0">
                <a:solidFill>
                  <a:schemeClr val="tx1"/>
                </a:solidFill>
                <a:effectLst/>
                <a:latin typeface="+mn-lt"/>
                <a:ea typeface="+mn-ea"/>
                <a:cs typeface="+mn-cs"/>
              </a:rPr>
              <a:t>The NCI™ is normalized to have a mean value of 100 and a standard deviation of 25 calculated over the estimation sample, which starts in 1995. Values above 100 indicate that real activity is growing above the mean.</a:t>
            </a:r>
            <a:endParaRPr lang="en-GB" sz="900" kern="1200" dirty="0" smtClean="0">
              <a:solidFill>
                <a:schemeClr val="tx1"/>
              </a:solidFill>
              <a:effectLst/>
              <a:latin typeface="+mn-lt"/>
              <a:ea typeface="+mn-ea"/>
              <a:cs typeface="+mn-cs"/>
            </a:endParaRPr>
          </a:p>
          <a:p>
            <a:pPr algn="just"/>
            <a:r>
              <a:rPr lang="en-US" sz="900" b="1" i="1" u="none" kern="1200" dirty="0" smtClean="0">
                <a:solidFill>
                  <a:schemeClr val="tx1"/>
                </a:solidFill>
                <a:effectLst/>
                <a:latin typeface="+mn-lt"/>
                <a:ea typeface="+mn-ea"/>
                <a:cs typeface="+mn-cs"/>
              </a:rPr>
              <a:t>NCI™ updates    </a:t>
            </a:r>
            <a:r>
              <a:rPr lang="en-US" sz="900" kern="1200" dirty="0" smtClean="0">
                <a:solidFill>
                  <a:schemeClr val="tx1"/>
                </a:solidFill>
                <a:effectLst/>
                <a:latin typeface="+mn-lt"/>
                <a:ea typeface="+mn-ea"/>
                <a:cs typeface="+mn-cs"/>
              </a:rPr>
              <a:t>The NCI™ is updated in relation to surprises in data releases (</a:t>
            </a:r>
            <a:r>
              <a:rPr lang="en-US" sz="900" i="1" kern="1200" dirty="0" smtClean="0">
                <a:solidFill>
                  <a:schemeClr val="tx1"/>
                </a:solidFill>
                <a:effectLst/>
                <a:latin typeface="+mn-lt"/>
                <a:ea typeface="+mn-ea"/>
                <a:cs typeface="+mn-cs"/>
              </a:rPr>
              <a:t>news</a:t>
            </a:r>
            <a:r>
              <a:rPr lang="en-US" sz="900" kern="1200" dirty="0" smtClean="0">
                <a:solidFill>
                  <a:schemeClr val="tx1"/>
                </a:solidFill>
                <a:effectLst/>
                <a:latin typeface="+mn-lt"/>
                <a:ea typeface="+mn-ea"/>
                <a:cs typeface="+mn-cs"/>
              </a:rPr>
              <a:t>) computed as the difference between the release value and model-based now-cast for each input indicator. The weights attached to each </a:t>
            </a:r>
            <a:r>
              <a:rPr lang="en-US" sz="900" i="1" kern="1200" dirty="0" smtClean="0">
                <a:solidFill>
                  <a:schemeClr val="tx1"/>
                </a:solidFill>
                <a:effectLst/>
                <a:latin typeface="+mn-lt"/>
                <a:ea typeface="+mn-ea"/>
                <a:cs typeface="+mn-cs"/>
              </a:rPr>
              <a:t>news</a:t>
            </a:r>
            <a:r>
              <a:rPr lang="en-US" sz="900" kern="1200" dirty="0" smtClean="0">
                <a:solidFill>
                  <a:schemeClr val="tx1"/>
                </a:solidFill>
                <a:effectLst/>
                <a:latin typeface="+mn-lt"/>
                <a:ea typeface="+mn-ea"/>
                <a:cs typeface="+mn-cs"/>
              </a:rPr>
              <a:t> are also model-based.</a:t>
            </a:r>
            <a:endParaRPr lang="en-GB" sz="900" kern="1200" dirty="0" smtClean="0">
              <a:solidFill>
                <a:schemeClr val="tx1"/>
              </a:solidFill>
              <a:effectLst/>
              <a:latin typeface="+mn-lt"/>
              <a:ea typeface="+mn-ea"/>
              <a:cs typeface="+mn-cs"/>
            </a:endParaRPr>
          </a:p>
          <a:p>
            <a:pPr algn="just"/>
            <a:r>
              <a:rPr lang="en-US" sz="900" b="1" i="1" u="none" kern="1200" dirty="0" smtClean="0">
                <a:solidFill>
                  <a:schemeClr val="tx1"/>
                </a:solidFill>
                <a:effectLst/>
                <a:latin typeface="+mn-lt"/>
                <a:ea typeface="+mn-ea"/>
                <a:cs typeface="+mn-cs"/>
              </a:rPr>
              <a:t>Impact of data releases  </a:t>
            </a:r>
            <a:r>
              <a:rPr lang="en-US" sz="900" kern="1200" dirty="0" smtClean="0">
                <a:solidFill>
                  <a:schemeClr val="tx1"/>
                </a:solidFill>
                <a:effectLst/>
                <a:latin typeface="+mn-lt"/>
                <a:ea typeface="+mn-ea"/>
                <a:cs typeface="+mn-cs"/>
              </a:rPr>
              <a:t>The impact of each data release on the NCI™ is the product of the economic </a:t>
            </a:r>
            <a:r>
              <a:rPr lang="en-US" sz="900" i="1" kern="1200" dirty="0" smtClean="0">
                <a:solidFill>
                  <a:schemeClr val="tx1"/>
                </a:solidFill>
                <a:effectLst/>
                <a:latin typeface="+mn-lt"/>
                <a:ea typeface="+mn-ea"/>
                <a:cs typeface="+mn-cs"/>
              </a:rPr>
              <a:t>news</a:t>
            </a:r>
            <a:r>
              <a:rPr lang="en-US" sz="900" kern="1200" dirty="0" smtClean="0">
                <a:solidFill>
                  <a:schemeClr val="tx1"/>
                </a:solidFill>
                <a:effectLst/>
                <a:latin typeface="+mn-lt"/>
                <a:ea typeface="+mn-ea"/>
                <a:cs typeface="+mn-cs"/>
              </a:rPr>
              <a:t> associated with that release and a model-based weight which reflects the importance of each variable and is a function of its timeliness. ‘News’ is defined in this context as the difference between the actual value of a release and the model’s expectation of that value.</a:t>
            </a:r>
            <a:endParaRPr lang="en-GB" sz="900" kern="1200" dirty="0" smtClean="0">
              <a:solidFill>
                <a:schemeClr val="tx1"/>
              </a:solidFill>
              <a:effectLst/>
              <a:latin typeface="+mn-lt"/>
              <a:ea typeface="+mn-ea"/>
              <a:cs typeface="+mn-cs"/>
            </a:endParaRPr>
          </a:p>
          <a:p>
            <a:pPr algn="just"/>
            <a:r>
              <a:rPr lang="en-US" sz="900" b="1" i="1" u="none" kern="1200" dirty="0" smtClean="0">
                <a:solidFill>
                  <a:schemeClr val="tx1"/>
                </a:solidFill>
                <a:effectLst/>
                <a:latin typeface="+mn-lt"/>
                <a:ea typeface="+mn-ea"/>
                <a:cs typeface="+mn-cs"/>
              </a:rPr>
              <a:t>Impact of revisions </a:t>
            </a:r>
            <a:r>
              <a:rPr lang="en-US" sz="900" kern="1200" dirty="0" smtClean="0">
                <a:solidFill>
                  <a:schemeClr val="tx1"/>
                </a:solidFill>
                <a:effectLst/>
                <a:latin typeface="+mn-lt"/>
                <a:ea typeface="+mn-ea"/>
                <a:cs typeface="+mn-cs"/>
              </a:rPr>
              <a:t>The difference between the value of the NCI™ released today and the forecast of it made a month ago may be more or less than the total impact of all the releases listed in the table on page 1, because of the impact of any revisions to prior data releases made during this period.</a:t>
            </a:r>
            <a:endParaRPr lang="en-GB" sz="900" kern="1200" dirty="0" smtClean="0">
              <a:solidFill>
                <a:schemeClr val="tx1"/>
              </a:solidFill>
              <a:effectLst/>
              <a:latin typeface="+mn-lt"/>
              <a:ea typeface="+mn-ea"/>
              <a:cs typeface="+mn-cs"/>
            </a:endParaRPr>
          </a:p>
          <a:p>
            <a:pPr algn="just"/>
            <a:r>
              <a:rPr lang="en-US" sz="900" b="1" i="1" u="none" kern="1200" dirty="0" smtClean="0">
                <a:solidFill>
                  <a:schemeClr val="tx1"/>
                </a:solidFill>
                <a:effectLst/>
                <a:latin typeface="+mn-lt"/>
                <a:ea typeface="+mn-ea"/>
                <a:cs typeface="+mn-cs"/>
              </a:rPr>
              <a:t>Source of data  </a:t>
            </a:r>
            <a:r>
              <a:rPr lang="en-US" sz="900" kern="1200" dirty="0" smtClean="0">
                <a:solidFill>
                  <a:schemeClr val="tx1"/>
                </a:solidFill>
                <a:effectLst/>
                <a:latin typeface="+mn-lt"/>
                <a:ea typeface="+mn-ea"/>
                <a:cs typeface="+mn-cs"/>
              </a:rPr>
              <a:t>The Now-Casting Index for the UK is produced by Now-Casting Economics Limited and is based on a model built on monthly and quarterly economic indicators covering production, </a:t>
            </a:r>
            <a:r>
              <a:rPr lang="en-US" sz="900" kern="1200" dirty="0" err="1" smtClean="0">
                <a:solidFill>
                  <a:schemeClr val="tx1"/>
                </a:solidFill>
                <a:effectLst/>
                <a:latin typeface="+mn-lt"/>
                <a:ea typeface="+mn-ea"/>
                <a:cs typeface="+mn-cs"/>
              </a:rPr>
              <a:t>labour</a:t>
            </a:r>
            <a:r>
              <a:rPr lang="en-US" sz="900" kern="1200" dirty="0" smtClean="0">
                <a:solidFill>
                  <a:schemeClr val="tx1"/>
                </a:solidFill>
                <a:effectLst/>
                <a:latin typeface="+mn-lt"/>
                <a:ea typeface="+mn-ea"/>
                <a:cs typeface="+mn-cs"/>
              </a:rPr>
              <a:t>, construction, domestic and international trade, services and surveys. Raw data are supplied by </a:t>
            </a:r>
            <a:r>
              <a:rPr lang="en-US" sz="900" kern="1200" dirty="0" err="1" smtClean="0">
                <a:solidFill>
                  <a:schemeClr val="tx1"/>
                </a:solidFill>
                <a:effectLst/>
                <a:latin typeface="+mn-lt"/>
                <a:ea typeface="+mn-ea"/>
                <a:cs typeface="+mn-cs"/>
              </a:rPr>
              <a:t>Haver</a:t>
            </a:r>
            <a:r>
              <a:rPr lang="en-US" sz="900" kern="1200" dirty="0" smtClean="0">
                <a:solidFill>
                  <a:schemeClr val="tx1"/>
                </a:solidFill>
                <a:effectLst/>
                <a:latin typeface="+mn-lt"/>
                <a:ea typeface="+mn-ea"/>
                <a:cs typeface="+mn-cs"/>
              </a:rPr>
              <a:t> Analytics. Now-Casting Economics releases the UK NCI™ monthly for the current month together with a forecast for the next month and updates to the previous release. Forecast updates are based on data released since the last NCI™ publication. The model is estimated in real-time at each data release; now-casts of GDP and other macroeconomic series are published live within 30 minutes of the data release.</a:t>
            </a:r>
            <a:endParaRPr lang="en-GB" sz="900" kern="1200" dirty="0" smtClean="0">
              <a:solidFill>
                <a:schemeClr val="tx1"/>
              </a:solidFill>
              <a:effectLst/>
              <a:latin typeface="+mn-lt"/>
              <a:ea typeface="+mn-ea"/>
              <a:cs typeface="+mn-cs"/>
            </a:endParaRPr>
          </a:p>
          <a:p>
            <a:pPr algn="just"/>
            <a:r>
              <a:rPr lang="en-US" sz="900" b="1" i="1" u="none" kern="1200" dirty="0" smtClean="0">
                <a:solidFill>
                  <a:schemeClr val="tx1"/>
                </a:solidFill>
                <a:effectLst/>
                <a:latin typeface="+mn-lt"/>
                <a:ea typeface="+mn-ea"/>
                <a:cs typeface="+mn-cs"/>
              </a:rPr>
              <a:t>Now-Casting model  </a:t>
            </a:r>
            <a:r>
              <a:rPr lang="en-US" sz="900" kern="1200" dirty="0" smtClean="0">
                <a:solidFill>
                  <a:schemeClr val="tx1"/>
                </a:solidFill>
                <a:effectLst/>
                <a:latin typeface="+mn-lt"/>
                <a:ea typeface="+mn-ea"/>
                <a:cs typeface="+mn-cs"/>
              </a:rPr>
              <a:t>The NCI™ is an output of the Now-Casting model, which is designed to capture commonalities among macroeconomic data while filtering out idiosyncratic noise. The model produces estimates of the real economic conditions in different countries in real time, taking into account non-synchronous data sampled at mixed frequency. The NCI™ and its revisions are produced automatically, without judgment or other intervention. The deep parameters of Now-Casting model are estimated at the beginning of every year; the NCI™ is the result of a pure out-of-sample forecast.  Normalization is updated at the beginning of every year in concomitance with updates of deep parameters.</a:t>
            </a:r>
            <a:endParaRPr lang="en-GB" sz="900" kern="1200" dirty="0" smtClean="0">
              <a:solidFill>
                <a:schemeClr val="tx1"/>
              </a:solidFill>
              <a:effectLst/>
              <a:latin typeface="+mn-lt"/>
              <a:ea typeface="+mn-ea"/>
              <a:cs typeface="+mn-cs"/>
            </a:endParaRPr>
          </a:p>
          <a:p>
            <a:pPr algn="just"/>
            <a:r>
              <a:rPr lang="en-US" sz="900" b="1" i="1" u="none" kern="1200" dirty="0" smtClean="0">
                <a:solidFill>
                  <a:schemeClr val="tx1"/>
                </a:solidFill>
                <a:effectLst/>
                <a:latin typeface="+mn-lt"/>
                <a:ea typeface="+mn-ea"/>
                <a:cs typeface="+mn-cs"/>
              </a:rPr>
              <a:t>Now-Casting Economics Limited </a:t>
            </a:r>
            <a:r>
              <a:rPr lang="en-US" sz="900" kern="1200" dirty="0" smtClean="0">
                <a:solidFill>
                  <a:schemeClr val="tx1"/>
                </a:solidFill>
                <a:effectLst/>
                <a:latin typeface="+mn-lt"/>
                <a:ea typeface="+mn-ea"/>
                <a:cs typeface="+mn-cs"/>
              </a:rPr>
              <a:t>is a company delivering high-frequency information on current conditions in the world’s major economies. The service covers the US, the Euro Area, China, Japan, Germany, France, Italy, Spain, the UK, Canada and Brazil, and is available by subscription.  Weekly now-casts for the Euro Area are available free on the Now-Casting web site (</a:t>
            </a:r>
            <a:r>
              <a:rPr lang="en-US" sz="900" u="sng" kern="1200" dirty="0" smtClean="0">
                <a:solidFill>
                  <a:schemeClr val="tx1"/>
                </a:solidFill>
                <a:effectLst/>
                <a:latin typeface="+mn-lt"/>
                <a:ea typeface="+mn-ea"/>
                <a:cs typeface="+mn-cs"/>
                <a:hlinkClick r:id="rId14"/>
              </a:rPr>
              <a:t>www.now-casting.com</a:t>
            </a:r>
            <a:r>
              <a:rPr lang="en-US" sz="900" kern="1200" dirty="0" smtClean="0">
                <a:solidFill>
                  <a:schemeClr val="tx1"/>
                </a:solidFill>
                <a:effectLst/>
                <a:latin typeface="+mn-lt"/>
                <a:ea typeface="+mn-ea"/>
                <a:cs typeface="+mn-cs"/>
              </a:rPr>
              <a:t>).</a:t>
            </a:r>
            <a:endParaRPr lang="en-GB" sz="900" kern="1200" dirty="0" smtClean="0">
              <a:solidFill>
                <a:schemeClr val="tx1"/>
              </a:solidFill>
              <a:effectLst/>
              <a:latin typeface="+mn-lt"/>
              <a:ea typeface="+mn-ea"/>
              <a:cs typeface="+mn-cs"/>
            </a:endParaRPr>
          </a:p>
          <a:p>
            <a:pPr algn="just"/>
            <a:r>
              <a:rPr lang="en-US" sz="900" b="1" i="1" u="none" kern="1200" dirty="0" smtClean="0">
                <a:solidFill>
                  <a:schemeClr val="tx1"/>
                </a:solidFill>
                <a:effectLst/>
                <a:latin typeface="+mn-lt"/>
                <a:ea typeface="+mn-ea"/>
                <a:cs typeface="+mn-cs"/>
              </a:rPr>
              <a:t>Legal</a:t>
            </a:r>
            <a:r>
              <a:rPr lang="en-US" sz="900" kern="1200" dirty="0" smtClean="0">
                <a:solidFill>
                  <a:schemeClr val="tx1"/>
                </a:solidFill>
                <a:effectLst/>
                <a:latin typeface="+mn-lt"/>
                <a:ea typeface="+mn-ea"/>
                <a:cs typeface="+mn-cs"/>
              </a:rPr>
              <a:t>  The intellectual property rights to the UK NCI™ provided herein are owned by Now-Casting Economics Limited. Any </a:t>
            </a:r>
            <a:r>
              <a:rPr lang="en-US" sz="900" kern="1200" dirty="0" err="1" smtClean="0">
                <a:solidFill>
                  <a:schemeClr val="tx1"/>
                </a:solidFill>
                <a:effectLst/>
                <a:latin typeface="+mn-lt"/>
                <a:ea typeface="+mn-ea"/>
                <a:cs typeface="+mn-cs"/>
              </a:rPr>
              <a:t>unauthorised</a:t>
            </a:r>
            <a:r>
              <a:rPr lang="en-US" sz="900" kern="1200" dirty="0" smtClean="0">
                <a:solidFill>
                  <a:schemeClr val="tx1"/>
                </a:solidFill>
                <a:effectLst/>
                <a:latin typeface="+mn-lt"/>
                <a:ea typeface="+mn-ea"/>
                <a:cs typeface="+mn-cs"/>
              </a:rPr>
              <a:t> use, including but not limited to copying, distributing, transmitting or otherwise of any data appearing in this release is not permitted without Now-Casting Economics’ prior consent. Now-Casting Economics shall not have any liability, duty or obligation for or relating to the content or information (“data”) contained herein, any errors, inaccuracies, omissions or delays in the data, or for any actions taken in reliance thereon. In no event shall Now-Casting Economics be liable for any special, incidental, or consequential damages, arising out of the use of the data.  NCI™ is a registered trademark of Now-Casting Economics Limited.  The Now-</a:t>
            </a:r>
            <a:r>
              <a:rPr lang="en-US" sz="900" kern="1200" dirty="0" err="1" smtClean="0">
                <a:solidFill>
                  <a:schemeClr val="tx1"/>
                </a:solidFill>
                <a:effectLst/>
                <a:latin typeface="+mn-lt"/>
                <a:ea typeface="+mn-ea"/>
                <a:cs typeface="+mn-cs"/>
              </a:rPr>
              <a:t>Casting.com</a:t>
            </a:r>
            <a:r>
              <a:rPr lang="en-US" sz="900" kern="1200" dirty="0" smtClean="0">
                <a:solidFill>
                  <a:schemeClr val="tx1"/>
                </a:solidFill>
                <a:effectLst/>
                <a:latin typeface="+mn-lt"/>
                <a:ea typeface="+mn-ea"/>
                <a:cs typeface="+mn-cs"/>
              </a:rPr>
              <a:t> logo is a registered trademark of Now-Casting Economics Limited.</a:t>
            </a:r>
            <a:r>
              <a:rPr lang="en-GB" sz="900" dirty="0" smtClean="0">
                <a:effectLst/>
              </a:rPr>
              <a:t> </a:t>
            </a:r>
            <a:endParaRPr lang="en-US" sz="900" dirty="0"/>
          </a:p>
        </p:txBody>
      </p:sp>
    </p:spTree>
    <p:extLst>
      <p:ext uri="{BB962C8B-B14F-4D97-AF65-F5344CB8AC3E}">
        <p14:creationId xmlns:p14="http://schemas.microsoft.com/office/powerpoint/2010/main" val="2912068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7933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332656" y="1619672"/>
            <a:ext cx="2952328" cy="276999"/>
          </a:xfrm>
          <a:prstGeom prst="rect">
            <a:avLst/>
          </a:prstGeom>
          <a:noFill/>
        </p:spPr>
        <p:txBody>
          <a:bodyPr wrap="square" rtlCol="0">
            <a:spAutoFit/>
          </a:bodyPr>
          <a:lstStyle/>
          <a:p>
            <a:r>
              <a:rPr lang="en-US" sz="1200" dirty="0" smtClean="0">
                <a:solidFill>
                  <a:srgbClr val="FF0000"/>
                </a:solidFill>
              </a:rPr>
              <a:t>Released:  12:00 GMT, 10</a:t>
            </a:r>
            <a:r>
              <a:rPr lang="en-US" sz="1200" baseline="30000" dirty="0" smtClean="0">
                <a:solidFill>
                  <a:srgbClr val="FF0000"/>
                </a:solidFill>
              </a:rPr>
              <a:t>th</a:t>
            </a:r>
            <a:r>
              <a:rPr lang="en-US" sz="1200" dirty="0" smtClean="0">
                <a:solidFill>
                  <a:srgbClr val="FF0000"/>
                </a:solidFill>
              </a:rPr>
              <a:t> April, 2015</a:t>
            </a:r>
            <a:endParaRPr lang="en-US" sz="1200" dirty="0">
              <a:solidFill>
                <a:srgbClr val="FF0000"/>
              </a:solidFill>
            </a:endParaRPr>
          </a:p>
        </p:txBody>
      </p:sp>
      <p:sp>
        <p:nvSpPr>
          <p:cNvPr id="33" name="TextBox 32"/>
          <p:cNvSpPr txBox="1"/>
          <p:nvPr/>
        </p:nvSpPr>
        <p:spPr>
          <a:xfrm>
            <a:off x="3429000" y="1619672"/>
            <a:ext cx="3096344" cy="276999"/>
          </a:xfrm>
          <a:prstGeom prst="rect">
            <a:avLst/>
          </a:prstGeom>
          <a:noFill/>
        </p:spPr>
        <p:txBody>
          <a:bodyPr wrap="square" rtlCol="0">
            <a:spAutoFit/>
          </a:bodyPr>
          <a:lstStyle/>
          <a:p>
            <a:pPr algn="r"/>
            <a:r>
              <a:rPr lang="en-US" sz="1200" dirty="0" smtClean="0">
                <a:solidFill>
                  <a:schemeClr val="bg1">
                    <a:lumMod val="50000"/>
                  </a:schemeClr>
                </a:solidFill>
              </a:rPr>
              <a:t>Next release:  12:00 GMT, 12</a:t>
            </a:r>
            <a:r>
              <a:rPr lang="en-US" sz="1200" baseline="30000" dirty="0" smtClean="0">
                <a:solidFill>
                  <a:schemeClr val="bg1">
                    <a:lumMod val="50000"/>
                  </a:schemeClr>
                </a:solidFill>
              </a:rPr>
              <a:t>th</a:t>
            </a:r>
            <a:r>
              <a:rPr lang="en-US" sz="1200" dirty="0" smtClean="0">
                <a:solidFill>
                  <a:schemeClr val="bg1">
                    <a:lumMod val="50000"/>
                  </a:schemeClr>
                </a:solidFill>
              </a:rPr>
              <a:t> May, 2015</a:t>
            </a:r>
            <a:endParaRPr lang="en-US" sz="1200" dirty="0">
              <a:solidFill>
                <a:schemeClr val="bg1">
                  <a:lumMod val="50000"/>
                </a:schemeClr>
              </a:solidFill>
            </a:endParaRPr>
          </a:p>
        </p:txBody>
      </p:sp>
      <p:sp>
        <p:nvSpPr>
          <p:cNvPr id="27" name="TextBox 26"/>
          <p:cNvSpPr txBox="1"/>
          <p:nvPr/>
        </p:nvSpPr>
        <p:spPr>
          <a:xfrm>
            <a:off x="332656" y="2144250"/>
            <a:ext cx="6264696" cy="1154162"/>
          </a:xfrm>
          <a:prstGeom prst="rect">
            <a:avLst/>
          </a:prstGeom>
          <a:noFill/>
        </p:spPr>
        <p:txBody>
          <a:bodyPr wrap="square" rtlCol="0">
            <a:spAutoFit/>
          </a:bodyPr>
          <a:lstStyle/>
          <a:p>
            <a:r>
              <a:rPr lang="en-GB" sz="1400" b="1" dirty="0" smtClean="0"/>
              <a:t>UK </a:t>
            </a:r>
            <a:r>
              <a:rPr lang="en-GB" sz="1400" b="1" dirty="0" smtClean="0"/>
              <a:t>growth </a:t>
            </a:r>
            <a:r>
              <a:rPr lang="en-GB" sz="1400" b="1" dirty="0" smtClean="0"/>
              <a:t>stable</a:t>
            </a:r>
            <a:endParaRPr lang="en-GB" sz="1400" dirty="0"/>
          </a:p>
          <a:p>
            <a:pPr marL="171450" lvl="0" indent="-171450">
              <a:buFont typeface="Arial"/>
              <a:buChar char="•"/>
            </a:pPr>
            <a:r>
              <a:rPr lang="en-US" sz="1100" dirty="0"/>
              <a:t>The </a:t>
            </a:r>
            <a:r>
              <a:rPr lang="en-US" sz="1100" dirty="0" smtClean="0"/>
              <a:t>UK NCI</a:t>
            </a:r>
            <a:r>
              <a:rPr lang="en-US" sz="1100" dirty="0"/>
              <a:t>™ is at </a:t>
            </a:r>
            <a:r>
              <a:rPr lang="en-US" sz="1100" dirty="0" smtClean="0"/>
              <a:t>122.53 for April, </a:t>
            </a:r>
            <a:r>
              <a:rPr lang="en-US" sz="1100" dirty="0"/>
              <a:t>compared to </a:t>
            </a:r>
            <a:r>
              <a:rPr lang="en-US" sz="1100" dirty="0" smtClean="0"/>
              <a:t>122.21 for March. The April NCI</a:t>
            </a:r>
            <a:r>
              <a:rPr lang="en-US" sz="1100" dirty="0"/>
              <a:t>™ is forecast at </a:t>
            </a:r>
            <a:r>
              <a:rPr lang="en-US" sz="1100" dirty="0" smtClean="0"/>
              <a:t>121.95, </a:t>
            </a:r>
            <a:r>
              <a:rPr lang="en-US" sz="1100" dirty="0"/>
              <a:t>showing </a:t>
            </a:r>
            <a:r>
              <a:rPr lang="en-US" sz="1100" dirty="0" smtClean="0"/>
              <a:t>that the current rate of economic growth in the UK is stable</a:t>
            </a:r>
            <a:endParaRPr lang="en-GB" sz="1100" dirty="0"/>
          </a:p>
          <a:p>
            <a:pPr marL="171450" indent="-171450">
              <a:buFont typeface="Arial"/>
              <a:buChar char="•"/>
            </a:pPr>
            <a:r>
              <a:rPr lang="en-US" sz="1100" dirty="0"/>
              <a:t>The NCI™ for </a:t>
            </a:r>
            <a:r>
              <a:rPr lang="en-US" sz="1100" dirty="0" smtClean="0"/>
              <a:t>April is </a:t>
            </a:r>
            <a:r>
              <a:rPr lang="en-US" sz="1100" dirty="0" smtClean="0"/>
              <a:t>slightly lower </a:t>
            </a:r>
            <a:r>
              <a:rPr lang="en-US" sz="1100" dirty="0"/>
              <a:t>than the figure predicted last month </a:t>
            </a:r>
            <a:r>
              <a:rPr lang="en-US" sz="1100" dirty="0" smtClean="0"/>
              <a:t>(123.89</a:t>
            </a:r>
            <a:r>
              <a:rPr lang="en-US" sz="1100" dirty="0" smtClean="0"/>
              <a:t>)</a:t>
            </a:r>
            <a:r>
              <a:rPr lang="en-US" sz="1100" dirty="0" smtClean="0"/>
              <a:t>.  Overall there have been few surprises in the dataflow, but the trade figures – both imports and exports – have surprised on the downside again.  This is the 5</a:t>
            </a:r>
            <a:r>
              <a:rPr lang="en-US" sz="1100" baseline="30000" dirty="0" smtClean="0"/>
              <a:t>th</a:t>
            </a:r>
            <a:r>
              <a:rPr lang="en-US" sz="1100" dirty="0" smtClean="0"/>
              <a:t> month in a row with a negative surprise for exports</a:t>
            </a:r>
            <a:endParaRPr lang="en-US" sz="1100" dirty="0"/>
          </a:p>
        </p:txBody>
      </p:sp>
      <p:graphicFrame>
        <p:nvGraphicFramePr>
          <p:cNvPr id="5" name="Table 4"/>
          <p:cNvGraphicFramePr>
            <a:graphicFrameLocks noGrp="1"/>
          </p:cNvGraphicFramePr>
          <p:nvPr>
            <p:extLst>
              <p:ext uri="{D42A27DB-BD31-4B8C-83A1-F6EECF244321}">
                <p14:modId xmlns:p14="http://schemas.microsoft.com/office/powerpoint/2010/main" val="688493405"/>
              </p:ext>
            </p:extLst>
          </p:nvPr>
        </p:nvGraphicFramePr>
        <p:xfrm>
          <a:off x="400050" y="3492498"/>
          <a:ext cx="2857500" cy="1752602"/>
        </p:xfrm>
        <a:graphic>
          <a:graphicData uri="http://schemas.openxmlformats.org/drawingml/2006/table">
            <a:tbl>
              <a:tblPr/>
              <a:tblGrid>
                <a:gridCol w="635000"/>
                <a:gridCol w="825500"/>
                <a:gridCol w="279400"/>
                <a:gridCol w="825500"/>
                <a:gridCol w="292100"/>
              </a:tblGrid>
              <a:tr h="203791">
                <a:tc>
                  <a:txBody>
                    <a:bodyPr/>
                    <a:lstStyle/>
                    <a:p>
                      <a:pPr algn="l" fontAlgn="b"/>
                      <a:endParaRPr lang="en-US" sz="900" b="1" i="0" u="none" strike="noStrike" dirty="0">
                        <a:solidFill>
                          <a:srgbClr val="000000"/>
                        </a:solidFill>
                        <a:effectLst/>
                        <a:latin typeface="Calibri"/>
                      </a:endParaRPr>
                    </a:p>
                  </a:txBody>
                  <a:tcPr marL="12700" marR="12700" marT="12700" marB="0" anchor="ctr">
                    <a:lnL>
                      <a:noFill/>
                    </a:lnL>
                    <a:lnR>
                      <a:noFill/>
                    </a:lnR>
                    <a:lnT>
                      <a:noFill/>
                    </a:lnT>
                    <a:lnB>
                      <a:noFill/>
                    </a:lnB>
                  </a:tcPr>
                </a:tc>
                <a:tc gridSpan="4">
                  <a:txBody>
                    <a:bodyPr/>
                    <a:lstStyle/>
                    <a:p>
                      <a:pPr algn="ctr" fontAlgn="b"/>
                      <a:r>
                        <a:rPr lang="en-US" sz="900" b="0" i="0" u="none" strike="noStrike">
                          <a:solidFill>
                            <a:srgbClr val="000000"/>
                          </a:solidFill>
                          <a:effectLst/>
                          <a:latin typeface="Calibri"/>
                        </a:rPr>
                        <a:t>NCI™ Release Dates</a:t>
                      </a:r>
                    </a:p>
                  </a:txBody>
                  <a:tcPr marL="12700" marR="12700" marT="1270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363912">
                <a:tc>
                  <a:txBody>
                    <a:bodyPr/>
                    <a:lstStyle/>
                    <a:p>
                      <a:pPr algn="ctr" fontAlgn="b"/>
                      <a:r>
                        <a:rPr lang="en-US" sz="900" b="0" i="0" u="none" strike="noStrike">
                          <a:solidFill>
                            <a:srgbClr val="000000"/>
                          </a:solidFill>
                          <a:effectLst/>
                          <a:latin typeface="Calibri"/>
                        </a:rPr>
                        <a:t>reference period</a:t>
                      </a:r>
                    </a:p>
                  </a:txBody>
                  <a:tcPr marL="12700" marR="12700" marT="12700" marB="0" anchor="ctr">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algn="r" fontAlgn="ctr"/>
                      <a:r>
                        <a:rPr lang="en-US" sz="900" b="0" i="0" u="none" strike="noStrike" dirty="0" smtClean="0">
                          <a:solidFill>
                            <a:srgbClr val="000000"/>
                          </a:solidFill>
                          <a:effectLst/>
                          <a:latin typeface="Calibri"/>
                        </a:rPr>
                        <a:t>11/3/2015</a:t>
                      </a:r>
                      <a:endParaRPr lang="en-US" sz="900" b="0" i="0" u="none" strike="noStrike" dirty="0">
                        <a:solidFill>
                          <a:srgbClr val="000000"/>
                        </a:solidFill>
                        <a:effectLst/>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gridSpan="2">
                  <a:txBody>
                    <a:bodyPr/>
                    <a:lstStyle/>
                    <a:p>
                      <a:pPr algn="r" fontAlgn="ctr"/>
                      <a:r>
                        <a:rPr lang="en-US" sz="900" b="0" i="0" u="none" strike="noStrike" dirty="0" smtClean="0">
                          <a:solidFill>
                            <a:srgbClr val="000000"/>
                          </a:solidFill>
                          <a:effectLst/>
                          <a:latin typeface="Calibri"/>
                        </a:rPr>
                        <a:t>10/4/2015</a:t>
                      </a:r>
                      <a:endParaRPr lang="en-US" sz="900" b="0" i="0" u="none" strike="noStrike" dirty="0">
                        <a:solidFill>
                          <a:srgbClr val="000000"/>
                        </a:solidFill>
                        <a:effectLst/>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r>
              <a:tr h="203791">
                <a:tc>
                  <a:txBody>
                    <a:bodyPr/>
                    <a:lstStyle/>
                    <a:p>
                      <a:pPr algn="ctr" fontAlgn="ctr"/>
                      <a:r>
                        <a:rPr lang="en-US" sz="900" b="0" i="0" u="none" strike="noStrike" dirty="0">
                          <a:solidFill>
                            <a:srgbClr val="000000"/>
                          </a:solidFill>
                          <a:effectLst/>
                          <a:latin typeface="Calibri"/>
                        </a:rPr>
                        <a:t>Mar-15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sz="900" b="0" i="0" u="none" strike="noStrike" dirty="0">
                          <a:solidFill>
                            <a:srgbClr val="000000"/>
                          </a:solidFill>
                          <a:effectLst/>
                          <a:latin typeface="Calibri"/>
                        </a:rPr>
                        <a:t>122.91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900" b="0" i="0" u="none" strike="noStrike">
                          <a:solidFill>
                            <a:srgbClr val="000000"/>
                          </a:solidFill>
                          <a:effectLst/>
                          <a:latin typeface="Calibri"/>
                        </a:rPr>
                        <a:t>(A)</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sz="900" b="0" i="0" u="none" strike="noStrike" dirty="0">
                          <a:solidFill>
                            <a:srgbClr val="000000"/>
                          </a:solidFill>
                          <a:effectLst/>
                          <a:latin typeface="Calibri"/>
                        </a:rPr>
                        <a:t>122.21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900" b="0" i="0" u="none" strike="noStrike">
                          <a:solidFill>
                            <a:srgbClr val="000000"/>
                          </a:solidFill>
                          <a:effectLst/>
                          <a:latin typeface="Calibri"/>
                        </a:rPr>
                        <a:t>(U)</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r h="203791">
                <a:tc>
                  <a:txBody>
                    <a:bodyPr/>
                    <a:lstStyle/>
                    <a:p>
                      <a:pPr algn="ctr" fontAlgn="ctr"/>
                      <a:r>
                        <a:rPr lang="en-US" sz="900" b="0" i="0" u="none" strike="noStrike">
                          <a:solidFill>
                            <a:srgbClr val="000000"/>
                          </a:solidFill>
                          <a:effectLst/>
                          <a:latin typeface="Calibri"/>
                        </a:rPr>
                        <a:t>Apr-15</a:t>
                      </a:r>
                    </a:p>
                  </a:txBody>
                  <a:tcPr marL="9525" marR="9525" marT="9525" marB="0" anchor="ctr">
                    <a:lnL>
                      <a:noFill/>
                    </a:lnL>
                    <a:lnR>
                      <a:noFill/>
                    </a:lnR>
                    <a:lnT>
                      <a:noFill/>
                    </a:lnT>
                    <a:lnB>
                      <a:noFill/>
                    </a:lnB>
                  </a:tcPr>
                </a:tc>
                <a:tc>
                  <a:txBody>
                    <a:bodyPr/>
                    <a:lstStyle/>
                    <a:p>
                      <a:pPr algn="r" fontAlgn="ctr"/>
                      <a:r>
                        <a:rPr lang="en-US" sz="900" b="0" i="0" u="none" strike="noStrike">
                          <a:solidFill>
                            <a:srgbClr val="000000"/>
                          </a:solidFill>
                          <a:effectLst/>
                          <a:latin typeface="Calibri"/>
                        </a:rPr>
                        <a:t>123.89</a:t>
                      </a:r>
                    </a:p>
                  </a:txBody>
                  <a:tcPr marL="9525" marR="9525" marT="9525" marB="0" anchor="ctr">
                    <a:lnL>
                      <a:noFill/>
                    </a:lnL>
                    <a:lnR>
                      <a:noFill/>
                    </a:lnR>
                    <a:lnT>
                      <a:noFill/>
                    </a:lnT>
                    <a:lnB>
                      <a:noFill/>
                    </a:lnB>
                  </a:tcPr>
                </a:tc>
                <a:tc>
                  <a:txBody>
                    <a:bodyPr/>
                    <a:lstStyle/>
                    <a:p>
                      <a:pPr algn="l" fontAlgn="ctr"/>
                      <a:r>
                        <a:rPr lang="en-US" sz="900" b="0" i="0" u="none" strike="noStrike">
                          <a:solidFill>
                            <a:srgbClr val="000000"/>
                          </a:solidFill>
                          <a:effectLst/>
                          <a:latin typeface="Calibri"/>
                        </a:rPr>
                        <a:t>(F)</a:t>
                      </a:r>
                    </a:p>
                  </a:txBody>
                  <a:tcPr marL="9525" marR="9525" marT="9525" marB="0" anchor="ctr">
                    <a:lnL>
                      <a:noFill/>
                    </a:lnL>
                    <a:lnR>
                      <a:noFill/>
                    </a:lnR>
                    <a:lnT>
                      <a:noFill/>
                    </a:lnT>
                    <a:lnB>
                      <a:noFill/>
                    </a:lnB>
                  </a:tcPr>
                </a:tc>
                <a:tc>
                  <a:txBody>
                    <a:bodyPr/>
                    <a:lstStyle/>
                    <a:p>
                      <a:pPr algn="r" fontAlgn="ctr"/>
                      <a:r>
                        <a:rPr lang="en-US" sz="900" b="0" i="0" u="none" strike="noStrike" dirty="0">
                          <a:solidFill>
                            <a:srgbClr val="000000"/>
                          </a:solidFill>
                          <a:effectLst/>
                          <a:latin typeface="Calibri"/>
                        </a:rPr>
                        <a:t>122.53</a:t>
                      </a:r>
                    </a:p>
                  </a:txBody>
                  <a:tcPr marL="9525" marR="9525" marT="9525" marB="0" anchor="ctr">
                    <a:lnL>
                      <a:noFill/>
                    </a:lnL>
                    <a:lnR>
                      <a:noFill/>
                    </a:lnR>
                    <a:lnT>
                      <a:noFill/>
                    </a:lnT>
                    <a:lnB>
                      <a:noFill/>
                    </a:lnB>
                  </a:tcPr>
                </a:tc>
                <a:tc>
                  <a:txBody>
                    <a:bodyPr/>
                    <a:lstStyle/>
                    <a:p>
                      <a:pPr algn="l" fontAlgn="ctr"/>
                      <a:r>
                        <a:rPr lang="en-US" sz="900" b="0" i="0" u="none" strike="noStrike">
                          <a:solidFill>
                            <a:srgbClr val="000000"/>
                          </a:solidFill>
                          <a:effectLst/>
                          <a:latin typeface="Calibri"/>
                        </a:rPr>
                        <a:t>(A)</a:t>
                      </a:r>
                    </a:p>
                  </a:txBody>
                  <a:tcPr marL="9525" marR="9525" marT="9525" marB="0" anchor="ctr">
                    <a:lnL>
                      <a:noFill/>
                    </a:lnL>
                    <a:lnR>
                      <a:noFill/>
                    </a:lnR>
                    <a:lnT>
                      <a:noFill/>
                    </a:lnT>
                    <a:lnB>
                      <a:noFill/>
                    </a:lnB>
                  </a:tcPr>
                </a:tc>
              </a:tr>
              <a:tr h="203791">
                <a:tc>
                  <a:txBody>
                    <a:bodyPr/>
                    <a:lstStyle/>
                    <a:p>
                      <a:pPr algn="ctr" fontAlgn="ctr"/>
                      <a:r>
                        <a:rPr lang="en-US" sz="900" b="0" i="0" u="none" strike="noStrike" dirty="0">
                          <a:solidFill>
                            <a:srgbClr val="000000"/>
                          </a:solidFill>
                          <a:effectLst/>
                          <a:latin typeface="Calibri"/>
                        </a:rPr>
                        <a:t>May-15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en-US" sz="900" b="0" i="0" u="none" strike="noStrike" dirty="0">
                          <a:solidFill>
                            <a:srgbClr val="000000"/>
                          </a:solidFill>
                          <a:effectLst/>
                          <a:latin typeface="Calibri"/>
                        </a:rPr>
                        <a:t>--</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alibri"/>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en-US" sz="900" b="0" i="0" u="none" strike="noStrike" dirty="0">
                          <a:solidFill>
                            <a:srgbClr val="000000"/>
                          </a:solidFill>
                          <a:effectLst/>
                          <a:latin typeface="Calibri"/>
                        </a:rPr>
                        <a:t>121.95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alibri"/>
                        </a:rPr>
                        <a:t>(F)</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573526">
                <a:tc gridSpan="5">
                  <a:txBody>
                    <a:bodyPr/>
                    <a:lstStyle/>
                    <a:p>
                      <a:pPr algn="l" fontAlgn="b"/>
                      <a:r>
                        <a:rPr lang="en-US" sz="800" b="0" i="1" u="none" strike="noStrike" dirty="0">
                          <a:solidFill>
                            <a:srgbClr val="000000"/>
                          </a:solidFill>
                          <a:effectLst/>
                          <a:latin typeface="Calibri"/>
                        </a:rPr>
                        <a:t>Notes</a:t>
                      </a:r>
                      <a:r>
                        <a:rPr lang="en-US" sz="800" b="0" i="0" u="none" strike="noStrike" dirty="0">
                          <a:solidFill>
                            <a:srgbClr val="000000"/>
                          </a:solidFill>
                          <a:effectLst/>
                          <a:latin typeface="Calibri"/>
                        </a:rPr>
                        <a:t>: (A), ACTUAL, denotes the estimate of economic activity for the current month; (F), FORECAST, the forecast for next month; (U) UPDATED, denotes updates reflecting data released since the last NCI publication date. </a:t>
                      </a:r>
                      <a:r>
                        <a:rPr lang="en-US" sz="800" b="0" i="1" u="none" strike="noStrike" dirty="0">
                          <a:solidFill>
                            <a:srgbClr val="000000"/>
                          </a:solidFill>
                          <a:effectLst/>
                          <a:latin typeface="Calibri"/>
                        </a:rPr>
                        <a:t>Source</a:t>
                      </a:r>
                      <a:r>
                        <a:rPr lang="en-US" sz="800" b="0" i="0" u="none" strike="noStrike" dirty="0">
                          <a:solidFill>
                            <a:srgbClr val="000000"/>
                          </a:solidFill>
                          <a:effectLst/>
                          <a:latin typeface="Calibri"/>
                        </a:rPr>
                        <a:t>: Now-Casting Economics Ltd</a:t>
                      </a: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769112944"/>
              </p:ext>
            </p:extLst>
          </p:nvPr>
        </p:nvGraphicFramePr>
        <p:xfrm>
          <a:off x="431801" y="5484305"/>
          <a:ext cx="6019801" cy="3278786"/>
        </p:xfrm>
        <a:graphic>
          <a:graphicData uri="http://schemas.openxmlformats.org/drawingml/2006/table">
            <a:tbl>
              <a:tblPr/>
              <a:tblGrid>
                <a:gridCol w="643245"/>
                <a:gridCol w="1699137"/>
                <a:gridCol w="461194"/>
                <a:gridCol w="643245"/>
                <a:gridCol w="643245"/>
                <a:gridCol w="643245"/>
                <a:gridCol w="643245"/>
                <a:gridCol w="643245"/>
              </a:tblGrid>
              <a:tr h="130640">
                <a:tc>
                  <a:txBody>
                    <a:bodyPr/>
                    <a:lstStyle/>
                    <a:p>
                      <a:pPr algn="l" fontAlgn="b"/>
                      <a:endParaRPr lang="en-US" sz="800" b="0" i="0" u="none" strike="noStrike" dirty="0">
                        <a:solidFill>
                          <a:srgbClr val="000000"/>
                        </a:solidFill>
                        <a:effectLst/>
                        <a:latin typeface="Calibri"/>
                      </a:endParaRPr>
                    </a:p>
                  </a:txBody>
                  <a:tcPr marL="12444" marR="12444" marT="12444"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2444" marR="12444" marT="12444"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a:endParaRPr>
                    </a:p>
                  </a:txBody>
                  <a:tcPr marL="12444" marR="12444" marT="12444"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a:endParaRPr>
                    </a:p>
                  </a:txBody>
                  <a:tcPr marL="12444" marR="12444" marT="12444"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a:endParaRPr>
                    </a:p>
                  </a:txBody>
                  <a:tcPr marL="12444" marR="12444" marT="12444"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a:endParaRPr>
                    </a:p>
                  </a:txBody>
                  <a:tcPr marL="12444" marR="12444" marT="12444" marB="0" anchor="b">
                    <a:lnL>
                      <a:noFill/>
                    </a:lnL>
                    <a:lnR>
                      <a:noFill/>
                    </a:lnR>
                    <a:lnT>
                      <a:noFill/>
                    </a:lnT>
                    <a:lnB>
                      <a:noFill/>
                    </a:lnB>
                  </a:tcPr>
                </a:tc>
                <a:tc gridSpan="2">
                  <a:txBody>
                    <a:bodyPr/>
                    <a:lstStyle/>
                    <a:p>
                      <a:pPr algn="ctr" fontAlgn="b"/>
                      <a:r>
                        <a:rPr lang="en-US" sz="800" b="0" i="0" u="none" strike="noStrike">
                          <a:solidFill>
                            <a:srgbClr val="000000"/>
                          </a:solidFill>
                          <a:effectLst/>
                          <a:latin typeface="Calibri"/>
                        </a:rPr>
                        <a:t>Impact of Data Releases</a:t>
                      </a:r>
                    </a:p>
                  </a:txBody>
                  <a:tcPr marL="12444" marR="12444" marT="12444"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r>
              <a:tr h="142516">
                <a:tc>
                  <a:txBody>
                    <a:bodyPr/>
                    <a:lstStyle/>
                    <a:p>
                      <a:pPr algn="l" fontAlgn="b"/>
                      <a:r>
                        <a:rPr lang="en-US" sz="800" b="0" i="0" u="none" strike="noStrike" dirty="0">
                          <a:solidFill>
                            <a:srgbClr val="000000"/>
                          </a:solidFill>
                          <a:effectLst/>
                          <a:latin typeface="Calibri"/>
                        </a:rPr>
                        <a:t>Release</a:t>
                      </a:r>
                    </a:p>
                  </a:txBody>
                  <a:tcPr marL="9525" marR="9525" marT="9525" marB="0" anchor="b">
                    <a:lnL>
                      <a:noFill/>
                    </a:lnL>
                    <a:lnR>
                      <a:noFill/>
                    </a:lnR>
                    <a:lnT>
                      <a:noFill/>
                    </a:lnT>
                    <a:lnB>
                      <a:noFill/>
                    </a:lnB>
                    <a:solidFill>
                      <a:srgbClr val="BFBFBF"/>
                    </a:solidFill>
                  </a:tcPr>
                </a:tc>
                <a:tc>
                  <a:txBody>
                    <a:bodyPr/>
                    <a:lstStyle/>
                    <a:p>
                      <a:pPr algn="l" fontAlgn="b"/>
                      <a:r>
                        <a:rPr lang="en-US" sz="800" b="0" i="0" u="none" strike="noStrike">
                          <a:solidFill>
                            <a:srgbClr val="000000"/>
                          </a:solidFill>
                          <a:effectLst/>
                          <a:latin typeface="Calibri"/>
                        </a:rPr>
                        <a:t>Release</a:t>
                      </a:r>
                    </a:p>
                  </a:txBody>
                  <a:tcPr marL="9525" marR="9525" marT="9525" marB="0" anchor="b">
                    <a:lnL>
                      <a:noFill/>
                    </a:lnL>
                    <a:lnR>
                      <a:noFill/>
                    </a:lnR>
                    <a:lnT>
                      <a:noFill/>
                    </a:lnT>
                    <a:lnB>
                      <a:noFill/>
                    </a:lnB>
                    <a:solidFill>
                      <a:srgbClr val="BFBFBF"/>
                    </a:solidFill>
                  </a:tcPr>
                </a:tc>
                <a:tc>
                  <a:txBody>
                    <a:bodyPr/>
                    <a:lstStyle/>
                    <a:p>
                      <a:pPr algn="ctr" fontAlgn="b"/>
                      <a:r>
                        <a:rPr lang="en-US" sz="800" b="0" i="0" u="none" strike="noStrike">
                          <a:solidFill>
                            <a:srgbClr val="000000"/>
                          </a:solidFill>
                          <a:effectLst/>
                          <a:latin typeface="Calibri"/>
                        </a:rPr>
                        <a:t>Reference</a:t>
                      </a:r>
                    </a:p>
                  </a:txBody>
                  <a:tcPr marL="9525" marR="9525" marT="9525" marB="0" anchor="b">
                    <a:lnL>
                      <a:noFill/>
                    </a:lnL>
                    <a:lnR>
                      <a:noFill/>
                    </a:lnR>
                    <a:lnT>
                      <a:noFill/>
                    </a:lnT>
                    <a:lnB>
                      <a:noFill/>
                    </a:lnB>
                    <a:solidFill>
                      <a:srgbClr val="BFBFBF"/>
                    </a:solidFill>
                  </a:tcPr>
                </a:tc>
                <a:tc>
                  <a:txBody>
                    <a:bodyPr/>
                    <a:lstStyle/>
                    <a:p>
                      <a:pPr algn="ctr" fontAlgn="b"/>
                      <a:r>
                        <a:rPr lang="en-US" sz="800" b="0" i="0" u="none" strike="noStrike">
                          <a:solidFill>
                            <a:srgbClr val="000000"/>
                          </a:solidFill>
                          <a:effectLst/>
                          <a:latin typeface="Calibri"/>
                        </a:rPr>
                        <a:t>Model</a:t>
                      </a:r>
                    </a:p>
                  </a:txBody>
                  <a:tcPr marL="9525" marR="9525" marT="9525" marB="0" anchor="b">
                    <a:lnL>
                      <a:noFill/>
                    </a:lnL>
                    <a:lnR>
                      <a:noFill/>
                    </a:lnR>
                    <a:lnT>
                      <a:noFill/>
                    </a:lnT>
                    <a:lnB>
                      <a:noFill/>
                    </a:lnB>
                    <a:solidFill>
                      <a:srgbClr val="BFBFBF"/>
                    </a:solidFill>
                  </a:tcPr>
                </a:tc>
                <a:tc>
                  <a:txBody>
                    <a:bodyPr/>
                    <a:lstStyle/>
                    <a:p>
                      <a:pPr algn="ctr" fontAlgn="b"/>
                      <a:r>
                        <a:rPr lang="en-US" sz="800" b="0" i="0" u="none" strike="noStrike">
                          <a:solidFill>
                            <a:srgbClr val="000000"/>
                          </a:solidFill>
                          <a:effectLst/>
                          <a:latin typeface="Calibri"/>
                        </a:rPr>
                        <a:t>Release</a:t>
                      </a:r>
                    </a:p>
                  </a:txBody>
                  <a:tcPr marL="9525" marR="9525" marT="9525" marB="0" anchor="b">
                    <a:lnL>
                      <a:noFill/>
                    </a:lnL>
                    <a:lnR>
                      <a:noFill/>
                    </a:lnR>
                    <a:lnT>
                      <a:noFill/>
                    </a:lnT>
                    <a:lnB>
                      <a:noFill/>
                    </a:lnB>
                    <a:solidFill>
                      <a:srgbClr val="BFBFBF"/>
                    </a:solidFill>
                  </a:tcPr>
                </a:tc>
                <a:tc>
                  <a:txBody>
                    <a:bodyPr/>
                    <a:lstStyle/>
                    <a:p>
                      <a:pPr algn="ctr" fontAlgn="b"/>
                      <a:r>
                        <a:rPr lang="en-US" sz="800" b="0" i="0" u="none" strike="noStrike">
                          <a:solidFill>
                            <a:srgbClr val="000000"/>
                          </a:solidFill>
                          <a:effectLst/>
                          <a:latin typeface="Calibri"/>
                        </a:rPr>
                        <a:t>Model</a:t>
                      </a:r>
                    </a:p>
                  </a:txBody>
                  <a:tcPr marL="9525" marR="9525" marT="9525" marB="0" anchor="b">
                    <a:lnL>
                      <a:noFill/>
                    </a:lnL>
                    <a:lnR>
                      <a:noFill/>
                    </a:lnR>
                    <a:lnT>
                      <a:noFill/>
                    </a:lnT>
                    <a:lnB>
                      <a:noFill/>
                    </a:lnB>
                    <a:solidFill>
                      <a:srgbClr val="BFBFBF"/>
                    </a:solidFill>
                  </a:tcPr>
                </a:tc>
                <a:tc>
                  <a:txBody>
                    <a:bodyPr/>
                    <a:lstStyle/>
                    <a:p>
                      <a:pPr algn="ctr" fontAlgn="b"/>
                      <a:r>
                        <a:rPr lang="en-US" sz="800" b="0" i="0" u="none" strike="noStrike">
                          <a:solidFill>
                            <a:srgbClr val="000000"/>
                          </a:solidFill>
                          <a:effectLst/>
                          <a:latin typeface="Calibri"/>
                        </a:rPr>
                        <a:t>UK NCI</a:t>
                      </a:r>
                      <a:r>
                        <a:rPr lang="en-US" sz="800" b="0" i="0" u="none" strike="noStrike" baseline="30000">
                          <a:solidFill>
                            <a:srgbClr val="000000"/>
                          </a:solidFill>
                          <a:effectLst/>
                          <a:latin typeface="Calibri"/>
                        </a:rPr>
                        <a:t>TM</a:t>
                      </a:r>
                      <a:endParaRPr lang="en-US" sz="800" b="0" i="0" u="none" strike="noStrike">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BFBFBF"/>
                    </a:solidFill>
                  </a:tcPr>
                </a:tc>
                <a:tc>
                  <a:txBody>
                    <a:bodyPr/>
                    <a:lstStyle/>
                    <a:p>
                      <a:pPr algn="ctr" fontAlgn="b"/>
                      <a:r>
                        <a:rPr lang="en-US" sz="800" b="0" i="0" u="none" strike="noStrike">
                          <a:solidFill>
                            <a:srgbClr val="000000"/>
                          </a:solidFill>
                          <a:effectLst/>
                          <a:latin typeface="Calibri"/>
                        </a:rPr>
                        <a:t>UK NCI</a:t>
                      </a:r>
                      <a:r>
                        <a:rPr lang="en-US" sz="800" b="0" i="0" u="none" strike="noStrike" baseline="30000">
                          <a:solidFill>
                            <a:srgbClr val="000000"/>
                          </a:solidFill>
                          <a:effectLst/>
                          <a:latin typeface="Calibri"/>
                        </a:rPr>
                        <a:t>TM</a:t>
                      </a:r>
                      <a:endParaRPr lang="en-US" sz="800" b="0" i="0" u="none" strike="noStrike">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BFBFBF"/>
                    </a:solidFill>
                  </a:tcPr>
                </a:tc>
              </a:tr>
              <a:tr h="130640">
                <a:tc>
                  <a:txBody>
                    <a:bodyPr/>
                    <a:lstStyle/>
                    <a:p>
                      <a:pPr algn="l" fontAlgn="b"/>
                      <a:r>
                        <a:rPr lang="en-US" sz="800" b="0" i="0" u="none" strike="noStrike">
                          <a:solidFill>
                            <a:srgbClr val="000000"/>
                          </a:solidFill>
                          <a:effectLst/>
                          <a:latin typeface="Calibri"/>
                        </a:rPr>
                        <a:t>Date</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800" b="0" i="0" u="none" strike="noStrike">
                          <a:solidFill>
                            <a:srgbClr val="000000"/>
                          </a:solidFill>
                          <a:effectLst/>
                          <a:latin typeface="Calibri"/>
                        </a:rPr>
                        <a:t>Name</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800" b="0" i="0" u="none" strike="noStrike">
                          <a:solidFill>
                            <a:srgbClr val="000000"/>
                          </a:solidFill>
                          <a:effectLst/>
                          <a:latin typeface="Calibri"/>
                        </a:rPr>
                        <a:t>Period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800" b="0" i="0" u="none" strike="noStrike">
                          <a:solidFill>
                            <a:srgbClr val="000000"/>
                          </a:solidFill>
                          <a:effectLst/>
                          <a:latin typeface="Calibri"/>
                        </a:rPr>
                        <a:t>Unit</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800" b="0" i="0" u="none" strike="noStrike">
                          <a:solidFill>
                            <a:srgbClr val="000000"/>
                          </a:solidFill>
                          <a:effectLst/>
                          <a:latin typeface="Calibri"/>
                        </a:rPr>
                        <a:t>Value*</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800" b="0" i="0" u="none" strike="noStrike">
                          <a:solidFill>
                            <a:srgbClr val="000000"/>
                          </a:solidFill>
                          <a:effectLst/>
                          <a:latin typeface="Calibri"/>
                        </a:rPr>
                        <a:t>Expectation</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800" b="0" i="0" u="none" strike="noStrike" dirty="0" smtClean="0">
                          <a:solidFill>
                            <a:srgbClr val="000000"/>
                          </a:solidFill>
                          <a:effectLst/>
                          <a:latin typeface="Calibri"/>
                        </a:rPr>
                        <a:t>March</a:t>
                      </a:r>
                      <a:r>
                        <a:rPr lang="en-US" sz="800" b="0" i="0" u="none" strike="noStrike" baseline="0" dirty="0" smtClean="0">
                          <a:solidFill>
                            <a:srgbClr val="000000"/>
                          </a:solidFill>
                          <a:effectLst/>
                          <a:latin typeface="Calibri"/>
                        </a:rPr>
                        <a:t> </a:t>
                      </a:r>
                      <a:endParaRPr lang="en-US" sz="800" b="0" i="0" u="none" strike="noStrike" dirty="0">
                        <a:solidFill>
                          <a:srgbClr val="000000"/>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800" b="0" i="0" u="none" strike="noStrike" dirty="0" smtClean="0">
                          <a:solidFill>
                            <a:srgbClr val="000000"/>
                          </a:solidFill>
                          <a:effectLst/>
                          <a:latin typeface="Calibri"/>
                        </a:rPr>
                        <a:t>April</a:t>
                      </a:r>
                      <a:endParaRPr lang="en-US" sz="800" b="0" i="0" u="none" strike="noStrike" dirty="0">
                        <a:solidFill>
                          <a:srgbClr val="000000"/>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BFBFBF"/>
                    </a:solidFill>
                  </a:tcPr>
                </a:tc>
              </a:tr>
              <a:tr h="154393">
                <a:tc>
                  <a:txBody>
                    <a:bodyPr/>
                    <a:lstStyle/>
                    <a:p>
                      <a:pPr algn="l" fontAlgn="ctr"/>
                      <a:r>
                        <a:rPr lang="en-US" sz="800" b="0" i="0" u="none" strike="noStrike" dirty="0">
                          <a:solidFill>
                            <a:srgbClr val="000000"/>
                          </a:solidFill>
                          <a:effectLst/>
                          <a:latin typeface="Calibri"/>
                        </a:rPr>
                        <a:t>10/4/2015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800" b="0" i="0" u="none" strike="noStrike">
                          <a:solidFill>
                            <a:srgbClr val="000000"/>
                          </a:solidFill>
                          <a:effectLst/>
                          <a:latin typeface="Calibri"/>
                        </a:rPr>
                        <a:t>Industrial Production Excl Construction</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800" b="0" i="0" u="none" strike="noStrike">
                          <a:solidFill>
                            <a:srgbClr val="000000"/>
                          </a:solidFill>
                          <a:effectLst/>
                          <a:latin typeface="Calibri"/>
                        </a:rPr>
                        <a:t>Feb-15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800" b="0" i="0" u="none" strike="noStrike">
                          <a:solidFill>
                            <a:srgbClr val="000000"/>
                          </a:solidFill>
                          <a:effectLst/>
                          <a:latin typeface="Calibri"/>
                        </a:rPr>
                        <a:t>MoM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800" b="0" i="0" u="none" strike="noStrike">
                          <a:solidFill>
                            <a:srgbClr val="000000"/>
                          </a:solidFill>
                          <a:effectLst/>
                          <a:latin typeface="Calibri"/>
                        </a:rPr>
                        <a:t>0.10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800" b="0" i="0" u="none" strike="noStrike">
                          <a:solidFill>
                            <a:srgbClr val="000000"/>
                          </a:solidFill>
                          <a:effectLst/>
                          <a:latin typeface="Calibri"/>
                        </a:rPr>
                        <a:t>-0.11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800" b="0" i="0" u="none" strike="noStrike">
                          <a:solidFill>
                            <a:srgbClr val="000000"/>
                          </a:solidFill>
                          <a:effectLst/>
                          <a:latin typeface="Calibri"/>
                        </a:rPr>
                        <a:t>0.09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800" b="0" i="0" u="none" strike="noStrike">
                          <a:solidFill>
                            <a:srgbClr val="000000"/>
                          </a:solidFill>
                          <a:effectLst/>
                          <a:latin typeface="Calibri"/>
                        </a:rPr>
                        <a:t>0.10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r h="154393">
                <a:tc>
                  <a:txBody>
                    <a:bodyPr/>
                    <a:lstStyle/>
                    <a:p>
                      <a:pPr algn="l" fontAlgn="ctr"/>
                      <a:r>
                        <a:rPr lang="en-US" sz="800" b="0" i="0" u="none" strike="noStrike" dirty="0">
                          <a:solidFill>
                            <a:srgbClr val="000000"/>
                          </a:solidFill>
                          <a:effectLst/>
                          <a:latin typeface="Calibri"/>
                        </a:rPr>
                        <a:t>9/4/2015</a:t>
                      </a:r>
                    </a:p>
                  </a:txBody>
                  <a:tcPr marL="9525" marR="9525" marT="9525" marB="0" anchor="ctr">
                    <a:lnL>
                      <a:noFill/>
                    </a:lnL>
                    <a:lnR>
                      <a:noFill/>
                    </a:lnR>
                    <a:lnT>
                      <a:noFill/>
                    </a:lnT>
                    <a:lnB>
                      <a:noFill/>
                    </a:lnB>
                    <a:solidFill>
                      <a:srgbClr val="F2F2F2"/>
                    </a:solidFill>
                  </a:tcPr>
                </a:tc>
                <a:tc>
                  <a:txBody>
                    <a:bodyPr/>
                    <a:lstStyle/>
                    <a:p>
                      <a:pPr algn="l" fontAlgn="ctr"/>
                      <a:r>
                        <a:rPr lang="en-US" sz="800" b="0" i="0" u="none" strike="noStrike">
                          <a:solidFill>
                            <a:srgbClr val="000000"/>
                          </a:solidFill>
                          <a:effectLst/>
                          <a:latin typeface="Calibri"/>
                        </a:rPr>
                        <a:t>Imports</a:t>
                      </a:r>
                    </a:p>
                  </a:txBody>
                  <a:tcPr marL="9525" marR="9525" marT="9525" marB="0" anchor="ctr">
                    <a:lnL>
                      <a:noFill/>
                    </a:lnL>
                    <a:lnR>
                      <a:noFill/>
                    </a:lnR>
                    <a:lnT>
                      <a:noFill/>
                    </a:lnT>
                    <a:lnB>
                      <a:noFill/>
                    </a:lnB>
                    <a:solidFill>
                      <a:srgbClr val="F2F2F2"/>
                    </a:solidFill>
                  </a:tcPr>
                </a:tc>
                <a:tc>
                  <a:txBody>
                    <a:bodyPr/>
                    <a:lstStyle/>
                    <a:p>
                      <a:pPr algn="ctr" fontAlgn="ctr"/>
                      <a:r>
                        <a:rPr lang="en-US" sz="800" b="0" i="0" u="none" strike="noStrike">
                          <a:solidFill>
                            <a:srgbClr val="000000"/>
                          </a:solidFill>
                          <a:effectLst/>
                          <a:latin typeface="Calibri"/>
                        </a:rPr>
                        <a:t>Feb-15</a:t>
                      </a:r>
                    </a:p>
                  </a:txBody>
                  <a:tcPr marL="9525" marR="9525" marT="9525" marB="0" anchor="ctr">
                    <a:lnL>
                      <a:noFill/>
                    </a:lnL>
                    <a:lnR>
                      <a:noFill/>
                    </a:lnR>
                    <a:lnT>
                      <a:noFill/>
                    </a:lnT>
                    <a:lnB>
                      <a:noFill/>
                    </a:lnB>
                    <a:solidFill>
                      <a:srgbClr val="F2F2F2"/>
                    </a:solidFill>
                  </a:tcPr>
                </a:tc>
                <a:tc>
                  <a:txBody>
                    <a:bodyPr/>
                    <a:lstStyle/>
                    <a:p>
                      <a:pPr algn="ctr" fontAlgn="ctr"/>
                      <a:r>
                        <a:rPr lang="en-US" sz="800" b="0" i="0" u="none" strike="noStrike">
                          <a:solidFill>
                            <a:srgbClr val="000000"/>
                          </a:solidFill>
                          <a:effectLst/>
                          <a:latin typeface="Calibri"/>
                        </a:rPr>
                        <a:t>MoM %</a:t>
                      </a:r>
                    </a:p>
                  </a:txBody>
                  <a:tcPr marL="9525" marR="9525" marT="9525" marB="0" anchor="ctr">
                    <a:lnL>
                      <a:noFill/>
                    </a:lnL>
                    <a:lnR>
                      <a:noFill/>
                    </a:lnR>
                    <a:lnT>
                      <a:noFill/>
                    </a:lnT>
                    <a:lnB>
                      <a:noFill/>
                    </a:lnB>
                    <a:solidFill>
                      <a:srgbClr val="F2F2F2"/>
                    </a:solidFill>
                  </a:tcPr>
                </a:tc>
                <a:tc>
                  <a:txBody>
                    <a:bodyPr/>
                    <a:lstStyle/>
                    <a:p>
                      <a:pPr algn="ctr" fontAlgn="ctr"/>
                      <a:r>
                        <a:rPr lang="en-US" sz="800" b="0" i="0" u="none" strike="noStrike">
                          <a:solidFill>
                            <a:srgbClr val="000000"/>
                          </a:solidFill>
                          <a:effectLst/>
                          <a:latin typeface="Calibri"/>
                        </a:rPr>
                        <a:t>0.73</a:t>
                      </a:r>
                    </a:p>
                  </a:txBody>
                  <a:tcPr marL="9525" marR="9525" marT="9525" marB="0" anchor="ctr">
                    <a:lnL>
                      <a:noFill/>
                    </a:lnL>
                    <a:lnR>
                      <a:noFill/>
                    </a:lnR>
                    <a:lnT>
                      <a:noFill/>
                    </a:lnT>
                    <a:lnB>
                      <a:noFill/>
                    </a:lnB>
                    <a:solidFill>
                      <a:srgbClr val="F2F2F2"/>
                    </a:solidFill>
                  </a:tcPr>
                </a:tc>
                <a:tc>
                  <a:txBody>
                    <a:bodyPr/>
                    <a:lstStyle/>
                    <a:p>
                      <a:pPr algn="ctr" fontAlgn="ctr"/>
                      <a:r>
                        <a:rPr lang="en-US" sz="800" b="0" i="0" u="none" strike="noStrike">
                          <a:solidFill>
                            <a:srgbClr val="000000"/>
                          </a:solidFill>
                          <a:effectLst/>
                          <a:latin typeface="Calibri"/>
                        </a:rPr>
                        <a:t>2.67</a:t>
                      </a:r>
                    </a:p>
                  </a:txBody>
                  <a:tcPr marL="9525" marR="9525" marT="9525" marB="0" anchor="ctr">
                    <a:lnL>
                      <a:noFill/>
                    </a:lnL>
                    <a:lnR>
                      <a:noFill/>
                    </a:lnR>
                    <a:lnT>
                      <a:noFill/>
                    </a:lnT>
                    <a:lnB>
                      <a:noFill/>
                    </a:lnB>
                    <a:solidFill>
                      <a:srgbClr val="F2F2F2"/>
                    </a:solidFill>
                  </a:tcPr>
                </a:tc>
                <a:tc>
                  <a:txBody>
                    <a:bodyPr/>
                    <a:lstStyle/>
                    <a:p>
                      <a:pPr algn="ctr" fontAlgn="ctr"/>
                      <a:r>
                        <a:rPr lang="en-US" sz="800" b="0" i="0" u="none" strike="noStrike">
                          <a:solidFill>
                            <a:srgbClr val="000000"/>
                          </a:solidFill>
                          <a:effectLst/>
                          <a:latin typeface="Calibri"/>
                        </a:rPr>
                        <a:t>-0.34</a:t>
                      </a:r>
                    </a:p>
                  </a:txBody>
                  <a:tcPr marL="9525" marR="9525" marT="9525" marB="0" anchor="ctr">
                    <a:lnL>
                      <a:noFill/>
                    </a:lnL>
                    <a:lnR>
                      <a:noFill/>
                    </a:lnR>
                    <a:lnT>
                      <a:noFill/>
                    </a:lnT>
                    <a:lnB>
                      <a:noFill/>
                    </a:lnB>
                    <a:solidFill>
                      <a:srgbClr val="F2F2F2"/>
                    </a:solidFill>
                  </a:tcPr>
                </a:tc>
                <a:tc>
                  <a:txBody>
                    <a:bodyPr/>
                    <a:lstStyle/>
                    <a:p>
                      <a:pPr algn="ctr" fontAlgn="ctr"/>
                      <a:r>
                        <a:rPr lang="en-US" sz="800" b="0" i="0" u="none" strike="noStrike">
                          <a:solidFill>
                            <a:srgbClr val="000000"/>
                          </a:solidFill>
                          <a:effectLst/>
                          <a:latin typeface="Calibri"/>
                        </a:rPr>
                        <a:t>-0.39</a:t>
                      </a:r>
                    </a:p>
                  </a:txBody>
                  <a:tcPr marL="9525" marR="9525" marT="9525" marB="0" anchor="ctr">
                    <a:lnL>
                      <a:noFill/>
                    </a:lnL>
                    <a:lnR>
                      <a:noFill/>
                    </a:lnR>
                    <a:lnT>
                      <a:noFill/>
                    </a:lnT>
                    <a:lnB>
                      <a:noFill/>
                    </a:lnB>
                    <a:solidFill>
                      <a:srgbClr val="F2F2F2"/>
                    </a:solidFill>
                  </a:tcPr>
                </a:tc>
              </a:tr>
              <a:tr h="154393">
                <a:tc>
                  <a:txBody>
                    <a:bodyPr/>
                    <a:lstStyle/>
                    <a:p>
                      <a:pPr algn="l" fontAlgn="ctr"/>
                      <a:r>
                        <a:rPr lang="en-US" sz="800" b="0" i="0" u="none" strike="noStrike" dirty="0">
                          <a:solidFill>
                            <a:srgbClr val="000000"/>
                          </a:solidFill>
                          <a:effectLst/>
                          <a:latin typeface="Calibri"/>
                        </a:rPr>
                        <a:t>9/4/2015</a:t>
                      </a:r>
                    </a:p>
                  </a:txBody>
                  <a:tcPr marL="9525" marR="9525" marT="9525" marB="0" anchor="ctr">
                    <a:lnL>
                      <a:noFill/>
                    </a:lnL>
                    <a:lnR>
                      <a:noFill/>
                    </a:lnR>
                    <a:lnT>
                      <a:noFill/>
                    </a:lnT>
                    <a:lnB>
                      <a:noFill/>
                    </a:lnB>
                  </a:tcPr>
                </a:tc>
                <a:tc>
                  <a:txBody>
                    <a:bodyPr/>
                    <a:lstStyle/>
                    <a:p>
                      <a:pPr algn="l" fontAlgn="ctr"/>
                      <a:r>
                        <a:rPr lang="en-US" sz="800" b="0" i="0" u="none" strike="noStrike">
                          <a:solidFill>
                            <a:srgbClr val="000000"/>
                          </a:solidFill>
                          <a:effectLst/>
                          <a:latin typeface="Calibri"/>
                        </a:rPr>
                        <a:t>Exports</a:t>
                      </a:r>
                    </a:p>
                  </a:txBody>
                  <a:tcPr marL="9525" marR="9525" marT="9525" marB="0" anchor="ctr">
                    <a:lnL>
                      <a:noFill/>
                    </a:lnL>
                    <a:lnR>
                      <a:noFill/>
                    </a:lnR>
                    <a:lnT>
                      <a:noFill/>
                    </a:lnT>
                    <a:lnB>
                      <a:noFill/>
                    </a:lnB>
                  </a:tcPr>
                </a:tc>
                <a:tc>
                  <a:txBody>
                    <a:bodyPr/>
                    <a:lstStyle/>
                    <a:p>
                      <a:pPr algn="ctr" fontAlgn="ctr"/>
                      <a:r>
                        <a:rPr lang="en-US" sz="800" b="0" i="0" u="none" strike="noStrike">
                          <a:solidFill>
                            <a:srgbClr val="000000"/>
                          </a:solidFill>
                          <a:effectLst/>
                          <a:latin typeface="Calibri"/>
                        </a:rPr>
                        <a:t>Feb-15</a:t>
                      </a:r>
                    </a:p>
                  </a:txBody>
                  <a:tcPr marL="9525" marR="9525" marT="9525" marB="0" anchor="ctr">
                    <a:lnL>
                      <a:noFill/>
                    </a:lnL>
                    <a:lnR>
                      <a:noFill/>
                    </a:lnR>
                    <a:lnT>
                      <a:noFill/>
                    </a:lnT>
                    <a:lnB>
                      <a:noFill/>
                    </a:lnB>
                  </a:tcPr>
                </a:tc>
                <a:tc>
                  <a:txBody>
                    <a:bodyPr/>
                    <a:lstStyle/>
                    <a:p>
                      <a:pPr algn="ctr" fontAlgn="ctr"/>
                      <a:r>
                        <a:rPr lang="en-US" sz="800" b="0" i="0" u="none" strike="noStrike">
                          <a:solidFill>
                            <a:srgbClr val="000000"/>
                          </a:solidFill>
                          <a:effectLst/>
                          <a:latin typeface="Calibri"/>
                        </a:rPr>
                        <a:t>MoM %</a:t>
                      </a:r>
                    </a:p>
                  </a:txBody>
                  <a:tcPr marL="9525" marR="9525" marT="9525" marB="0" anchor="ctr">
                    <a:lnL>
                      <a:noFill/>
                    </a:lnL>
                    <a:lnR>
                      <a:noFill/>
                    </a:lnR>
                    <a:lnT>
                      <a:noFill/>
                    </a:lnT>
                    <a:lnB>
                      <a:noFill/>
                    </a:lnB>
                  </a:tcPr>
                </a:tc>
                <a:tc>
                  <a:txBody>
                    <a:bodyPr/>
                    <a:lstStyle/>
                    <a:p>
                      <a:pPr algn="ctr" fontAlgn="ctr"/>
                      <a:r>
                        <a:rPr lang="en-US" sz="800" b="0" i="0" u="none" strike="noStrike">
                          <a:solidFill>
                            <a:srgbClr val="000000"/>
                          </a:solidFill>
                          <a:effectLst/>
                          <a:latin typeface="Calibri"/>
                        </a:rPr>
                        <a:t>-2.37</a:t>
                      </a:r>
                    </a:p>
                  </a:txBody>
                  <a:tcPr marL="9525" marR="9525" marT="9525" marB="0" anchor="ctr">
                    <a:lnL>
                      <a:noFill/>
                    </a:lnL>
                    <a:lnR>
                      <a:noFill/>
                    </a:lnR>
                    <a:lnT>
                      <a:noFill/>
                    </a:lnT>
                    <a:lnB>
                      <a:noFill/>
                    </a:lnB>
                  </a:tcPr>
                </a:tc>
                <a:tc>
                  <a:txBody>
                    <a:bodyPr/>
                    <a:lstStyle/>
                    <a:p>
                      <a:pPr algn="ctr" fontAlgn="ctr"/>
                      <a:r>
                        <a:rPr lang="en-US" sz="800" b="0" i="0" u="none" strike="noStrike">
                          <a:solidFill>
                            <a:srgbClr val="000000"/>
                          </a:solidFill>
                          <a:effectLst/>
                          <a:latin typeface="Calibri"/>
                        </a:rPr>
                        <a:t>1.02</a:t>
                      </a:r>
                    </a:p>
                  </a:txBody>
                  <a:tcPr marL="9525" marR="9525" marT="9525" marB="0" anchor="ctr">
                    <a:lnL>
                      <a:noFill/>
                    </a:lnL>
                    <a:lnR>
                      <a:noFill/>
                    </a:lnR>
                    <a:lnT>
                      <a:noFill/>
                    </a:lnT>
                    <a:lnB>
                      <a:noFill/>
                    </a:lnB>
                  </a:tcPr>
                </a:tc>
                <a:tc>
                  <a:txBody>
                    <a:bodyPr/>
                    <a:lstStyle/>
                    <a:p>
                      <a:pPr algn="ctr" fontAlgn="ctr"/>
                      <a:r>
                        <a:rPr lang="en-US" sz="800" b="0" i="0" u="none" strike="noStrike">
                          <a:solidFill>
                            <a:srgbClr val="000000"/>
                          </a:solidFill>
                          <a:effectLst/>
                          <a:latin typeface="Calibri"/>
                        </a:rPr>
                        <a:t>-0.19</a:t>
                      </a:r>
                    </a:p>
                  </a:txBody>
                  <a:tcPr marL="9525" marR="9525" marT="9525" marB="0" anchor="ctr">
                    <a:lnL>
                      <a:noFill/>
                    </a:lnL>
                    <a:lnR>
                      <a:noFill/>
                    </a:lnR>
                    <a:lnT>
                      <a:noFill/>
                    </a:lnT>
                    <a:lnB>
                      <a:noFill/>
                    </a:lnB>
                  </a:tcPr>
                </a:tc>
                <a:tc>
                  <a:txBody>
                    <a:bodyPr/>
                    <a:lstStyle/>
                    <a:p>
                      <a:pPr algn="ctr" fontAlgn="ctr"/>
                      <a:r>
                        <a:rPr lang="en-US" sz="800" b="0" i="0" u="none" strike="noStrike">
                          <a:solidFill>
                            <a:srgbClr val="000000"/>
                          </a:solidFill>
                          <a:effectLst/>
                          <a:latin typeface="Calibri"/>
                        </a:rPr>
                        <a:t>-0.22</a:t>
                      </a:r>
                    </a:p>
                  </a:txBody>
                  <a:tcPr marL="9525" marR="9525" marT="9525" marB="0" anchor="ctr">
                    <a:lnL>
                      <a:noFill/>
                    </a:lnL>
                    <a:lnR>
                      <a:noFill/>
                    </a:lnR>
                    <a:lnT>
                      <a:noFill/>
                    </a:lnT>
                    <a:lnB>
                      <a:noFill/>
                    </a:lnB>
                  </a:tcPr>
                </a:tc>
              </a:tr>
              <a:tr h="154393">
                <a:tc>
                  <a:txBody>
                    <a:bodyPr/>
                    <a:lstStyle/>
                    <a:p>
                      <a:pPr algn="l" fontAlgn="ctr"/>
                      <a:r>
                        <a:rPr lang="en-US" sz="800" b="0" i="0" u="none" strike="noStrike" dirty="0">
                          <a:solidFill>
                            <a:srgbClr val="000000"/>
                          </a:solidFill>
                          <a:effectLst/>
                          <a:latin typeface="Calibri"/>
                        </a:rPr>
                        <a:t>8/4/2015</a:t>
                      </a:r>
                    </a:p>
                  </a:txBody>
                  <a:tcPr marL="9525" marR="9525" marT="9525" marB="0" anchor="ctr">
                    <a:lnL>
                      <a:noFill/>
                    </a:lnL>
                    <a:lnR>
                      <a:noFill/>
                    </a:lnR>
                    <a:lnT>
                      <a:noFill/>
                    </a:lnT>
                    <a:lnB>
                      <a:noFill/>
                    </a:lnB>
                    <a:solidFill>
                      <a:srgbClr val="F2F2F2"/>
                    </a:solidFill>
                  </a:tcPr>
                </a:tc>
                <a:tc>
                  <a:txBody>
                    <a:bodyPr/>
                    <a:lstStyle/>
                    <a:p>
                      <a:pPr algn="l" fontAlgn="ctr"/>
                      <a:r>
                        <a:rPr lang="en-US" sz="800" b="0" i="0" u="none" strike="noStrike">
                          <a:solidFill>
                            <a:srgbClr val="000000"/>
                          </a:solidFill>
                          <a:effectLst/>
                          <a:latin typeface="Calibri"/>
                        </a:rPr>
                        <a:t>New Passenger Car Registrations</a:t>
                      </a:r>
                    </a:p>
                  </a:txBody>
                  <a:tcPr marL="9525" marR="9525" marT="9525" marB="0" anchor="ctr">
                    <a:lnL>
                      <a:noFill/>
                    </a:lnL>
                    <a:lnR>
                      <a:noFill/>
                    </a:lnR>
                    <a:lnT>
                      <a:noFill/>
                    </a:lnT>
                    <a:lnB>
                      <a:noFill/>
                    </a:lnB>
                    <a:solidFill>
                      <a:srgbClr val="F2F2F2"/>
                    </a:solidFill>
                  </a:tcPr>
                </a:tc>
                <a:tc>
                  <a:txBody>
                    <a:bodyPr/>
                    <a:lstStyle/>
                    <a:p>
                      <a:pPr algn="ctr" fontAlgn="ctr"/>
                      <a:r>
                        <a:rPr lang="en-US" sz="800" b="0" i="0" u="none" strike="noStrike">
                          <a:solidFill>
                            <a:srgbClr val="000000"/>
                          </a:solidFill>
                          <a:effectLst/>
                          <a:latin typeface="Calibri"/>
                        </a:rPr>
                        <a:t>Mar-15</a:t>
                      </a:r>
                    </a:p>
                  </a:txBody>
                  <a:tcPr marL="9525" marR="9525" marT="9525" marB="0" anchor="ctr">
                    <a:lnL>
                      <a:noFill/>
                    </a:lnL>
                    <a:lnR>
                      <a:noFill/>
                    </a:lnR>
                    <a:lnT>
                      <a:noFill/>
                    </a:lnT>
                    <a:lnB>
                      <a:noFill/>
                    </a:lnB>
                    <a:solidFill>
                      <a:srgbClr val="F2F2F2"/>
                    </a:solidFill>
                  </a:tcPr>
                </a:tc>
                <a:tc>
                  <a:txBody>
                    <a:bodyPr/>
                    <a:lstStyle/>
                    <a:p>
                      <a:pPr algn="ctr" fontAlgn="ctr"/>
                      <a:r>
                        <a:rPr lang="en-US" sz="800" b="0" i="0" u="none" strike="noStrike">
                          <a:solidFill>
                            <a:srgbClr val="000000"/>
                          </a:solidFill>
                          <a:effectLst/>
                          <a:latin typeface="Calibri"/>
                        </a:rPr>
                        <a:t>Units</a:t>
                      </a:r>
                    </a:p>
                  </a:txBody>
                  <a:tcPr marL="9525" marR="9525" marT="9525" marB="0" anchor="ctr">
                    <a:lnL>
                      <a:noFill/>
                    </a:lnL>
                    <a:lnR>
                      <a:noFill/>
                    </a:lnR>
                    <a:lnT>
                      <a:noFill/>
                    </a:lnT>
                    <a:lnB>
                      <a:noFill/>
                    </a:lnB>
                    <a:solidFill>
                      <a:srgbClr val="F2F2F2"/>
                    </a:solidFill>
                  </a:tcPr>
                </a:tc>
                <a:tc>
                  <a:txBody>
                    <a:bodyPr/>
                    <a:lstStyle/>
                    <a:p>
                      <a:pPr algn="ctr" fontAlgn="ctr"/>
                      <a:r>
                        <a:rPr lang="en-US" sz="800" b="0" i="0" u="none" strike="noStrike">
                          <a:solidFill>
                            <a:srgbClr val="000000"/>
                          </a:solidFill>
                          <a:effectLst/>
                          <a:latin typeface="Calibri"/>
                        </a:rPr>
                        <a:t>492,774.00</a:t>
                      </a:r>
                    </a:p>
                  </a:txBody>
                  <a:tcPr marL="9525" marR="9525" marT="9525" marB="0" anchor="ctr">
                    <a:lnL>
                      <a:noFill/>
                    </a:lnL>
                    <a:lnR>
                      <a:noFill/>
                    </a:lnR>
                    <a:lnT>
                      <a:noFill/>
                    </a:lnT>
                    <a:lnB>
                      <a:noFill/>
                    </a:lnB>
                    <a:solidFill>
                      <a:srgbClr val="F2F2F2"/>
                    </a:solidFill>
                  </a:tcPr>
                </a:tc>
                <a:tc>
                  <a:txBody>
                    <a:bodyPr/>
                    <a:lstStyle/>
                    <a:p>
                      <a:pPr algn="ctr" fontAlgn="ctr"/>
                      <a:r>
                        <a:rPr lang="en-US" sz="800" b="0" i="0" u="none" strike="noStrike">
                          <a:solidFill>
                            <a:srgbClr val="000000"/>
                          </a:solidFill>
                          <a:effectLst/>
                          <a:latin typeface="Calibri"/>
                        </a:rPr>
                        <a:t>5.42</a:t>
                      </a:r>
                    </a:p>
                  </a:txBody>
                  <a:tcPr marL="9525" marR="9525" marT="9525" marB="0" anchor="ctr">
                    <a:lnL>
                      <a:noFill/>
                    </a:lnL>
                    <a:lnR>
                      <a:noFill/>
                    </a:lnR>
                    <a:lnT>
                      <a:noFill/>
                    </a:lnT>
                    <a:lnB>
                      <a:noFill/>
                    </a:lnB>
                    <a:solidFill>
                      <a:srgbClr val="F2F2F2"/>
                    </a:solidFill>
                  </a:tcPr>
                </a:tc>
                <a:tc>
                  <a:txBody>
                    <a:bodyPr/>
                    <a:lstStyle/>
                    <a:p>
                      <a:pPr algn="ctr" fontAlgn="ctr"/>
                      <a:r>
                        <a:rPr lang="en-US" sz="800" b="0" i="0" u="none" strike="noStrike">
                          <a:solidFill>
                            <a:srgbClr val="000000"/>
                          </a:solidFill>
                          <a:effectLst/>
                          <a:latin typeface="Calibri"/>
                        </a:rPr>
                        <a:t>0.01</a:t>
                      </a:r>
                    </a:p>
                  </a:txBody>
                  <a:tcPr marL="9525" marR="9525" marT="9525" marB="0" anchor="ctr">
                    <a:lnL>
                      <a:noFill/>
                    </a:lnL>
                    <a:lnR>
                      <a:noFill/>
                    </a:lnR>
                    <a:lnT>
                      <a:noFill/>
                    </a:lnT>
                    <a:lnB>
                      <a:noFill/>
                    </a:lnB>
                    <a:solidFill>
                      <a:srgbClr val="F2F2F2"/>
                    </a:solidFill>
                  </a:tcPr>
                </a:tc>
                <a:tc>
                  <a:txBody>
                    <a:bodyPr/>
                    <a:lstStyle/>
                    <a:p>
                      <a:pPr algn="ctr" fontAlgn="ctr"/>
                      <a:r>
                        <a:rPr lang="en-US" sz="800" b="0" i="0" u="none" strike="noStrike">
                          <a:solidFill>
                            <a:srgbClr val="000000"/>
                          </a:solidFill>
                          <a:effectLst/>
                          <a:latin typeface="Calibri"/>
                        </a:rPr>
                        <a:t>0.01</a:t>
                      </a:r>
                    </a:p>
                  </a:txBody>
                  <a:tcPr marL="9525" marR="9525" marT="9525" marB="0" anchor="ctr">
                    <a:lnL>
                      <a:noFill/>
                    </a:lnL>
                    <a:lnR>
                      <a:noFill/>
                    </a:lnR>
                    <a:lnT>
                      <a:noFill/>
                    </a:lnT>
                    <a:lnB>
                      <a:noFill/>
                    </a:lnB>
                    <a:solidFill>
                      <a:srgbClr val="F2F2F2"/>
                    </a:solidFill>
                  </a:tcPr>
                </a:tc>
              </a:tr>
              <a:tr h="154393">
                <a:tc>
                  <a:txBody>
                    <a:bodyPr/>
                    <a:lstStyle/>
                    <a:p>
                      <a:pPr algn="l" fontAlgn="ctr"/>
                      <a:r>
                        <a:rPr lang="en-US" sz="800" b="0" i="0" u="none" strike="noStrike" dirty="0">
                          <a:solidFill>
                            <a:srgbClr val="000000"/>
                          </a:solidFill>
                          <a:effectLst/>
                          <a:latin typeface="Calibri"/>
                        </a:rPr>
                        <a:t>7/4/2015</a:t>
                      </a:r>
                    </a:p>
                  </a:txBody>
                  <a:tcPr marL="9525" marR="9525" marT="9525" marB="0" anchor="ctr">
                    <a:lnL>
                      <a:noFill/>
                    </a:lnL>
                    <a:lnR>
                      <a:noFill/>
                    </a:lnR>
                    <a:lnT>
                      <a:noFill/>
                    </a:lnT>
                    <a:lnB>
                      <a:noFill/>
                    </a:lnB>
                  </a:tcPr>
                </a:tc>
                <a:tc>
                  <a:txBody>
                    <a:bodyPr/>
                    <a:lstStyle/>
                    <a:p>
                      <a:pPr algn="l" fontAlgn="ctr"/>
                      <a:r>
                        <a:rPr lang="en-US" sz="800" b="0" i="0" u="none" strike="noStrike">
                          <a:solidFill>
                            <a:srgbClr val="000000"/>
                          </a:solidFill>
                          <a:effectLst/>
                          <a:latin typeface="Calibri"/>
                        </a:rPr>
                        <a:t>PMI: Services</a:t>
                      </a:r>
                    </a:p>
                  </a:txBody>
                  <a:tcPr marL="9525" marR="9525" marT="9525" marB="0" anchor="ctr">
                    <a:lnL>
                      <a:noFill/>
                    </a:lnL>
                    <a:lnR>
                      <a:noFill/>
                    </a:lnR>
                    <a:lnT>
                      <a:noFill/>
                    </a:lnT>
                    <a:lnB>
                      <a:noFill/>
                    </a:lnB>
                  </a:tcPr>
                </a:tc>
                <a:tc>
                  <a:txBody>
                    <a:bodyPr/>
                    <a:lstStyle/>
                    <a:p>
                      <a:pPr algn="ctr" fontAlgn="ctr"/>
                      <a:r>
                        <a:rPr lang="en-US" sz="800" b="0" i="0" u="none" strike="noStrike">
                          <a:solidFill>
                            <a:srgbClr val="000000"/>
                          </a:solidFill>
                          <a:effectLst/>
                          <a:latin typeface="Calibri"/>
                        </a:rPr>
                        <a:t>Mar-15</a:t>
                      </a:r>
                    </a:p>
                  </a:txBody>
                  <a:tcPr marL="9525" marR="9525" marT="9525" marB="0" anchor="ctr">
                    <a:lnL>
                      <a:noFill/>
                    </a:lnL>
                    <a:lnR>
                      <a:noFill/>
                    </a:lnR>
                    <a:lnT>
                      <a:noFill/>
                    </a:lnT>
                    <a:lnB>
                      <a:noFill/>
                    </a:lnB>
                  </a:tcPr>
                </a:tc>
                <a:tc>
                  <a:txBody>
                    <a:bodyPr/>
                    <a:lstStyle/>
                    <a:p>
                      <a:pPr algn="ctr" fontAlgn="ctr"/>
                      <a:r>
                        <a:rPr lang="en-US" sz="800" b="0" i="0" u="none" strike="noStrike">
                          <a:solidFill>
                            <a:srgbClr val="000000"/>
                          </a:solidFill>
                          <a:effectLst/>
                          <a:latin typeface="Calibri"/>
                        </a:rPr>
                        <a:t>Index</a:t>
                      </a:r>
                    </a:p>
                  </a:txBody>
                  <a:tcPr marL="9525" marR="9525" marT="9525" marB="0" anchor="ctr">
                    <a:lnL>
                      <a:noFill/>
                    </a:lnL>
                    <a:lnR>
                      <a:noFill/>
                    </a:lnR>
                    <a:lnT>
                      <a:noFill/>
                    </a:lnT>
                    <a:lnB>
                      <a:noFill/>
                    </a:lnB>
                  </a:tcPr>
                </a:tc>
                <a:tc>
                  <a:txBody>
                    <a:bodyPr/>
                    <a:lstStyle/>
                    <a:p>
                      <a:pPr algn="ctr" fontAlgn="ctr"/>
                      <a:r>
                        <a:rPr lang="en-US" sz="800" b="0" i="0" u="none" strike="noStrike">
                          <a:solidFill>
                            <a:srgbClr val="000000"/>
                          </a:solidFill>
                          <a:effectLst/>
                          <a:latin typeface="Calibri"/>
                        </a:rPr>
                        <a:t>58.93</a:t>
                      </a:r>
                    </a:p>
                  </a:txBody>
                  <a:tcPr marL="9525" marR="9525" marT="9525" marB="0" anchor="ctr">
                    <a:lnL>
                      <a:noFill/>
                    </a:lnL>
                    <a:lnR>
                      <a:noFill/>
                    </a:lnR>
                    <a:lnT>
                      <a:noFill/>
                    </a:lnT>
                    <a:lnB>
                      <a:noFill/>
                    </a:lnB>
                  </a:tcPr>
                </a:tc>
                <a:tc>
                  <a:txBody>
                    <a:bodyPr/>
                    <a:lstStyle/>
                    <a:p>
                      <a:pPr algn="ctr" fontAlgn="ctr"/>
                      <a:r>
                        <a:rPr lang="en-US" sz="800" b="0" i="0" u="none" strike="noStrike">
                          <a:solidFill>
                            <a:srgbClr val="000000"/>
                          </a:solidFill>
                          <a:effectLst/>
                          <a:latin typeface="Calibri"/>
                        </a:rPr>
                        <a:t>57.04</a:t>
                      </a:r>
                    </a:p>
                  </a:txBody>
                  <a:tcPr marL="9525" marR="9525" marT="9525" marB="0" anchor="ctr">
                    <a:lnL>
                      <a:noFill/>
                    </a:lnL>
                    <a:lnR>
                      <a:noFill/>
                    </a:lnR>
                    <a:lnT>
                      <a:noFill/>
                    </a:lnT>
                    <a:lnB>
                      <a:noFill/>
                    </a:lnB>
                  </a:tcPr>
                </a:tc>
                <a:tc>
                  <a:txBody>
                    <a:bodyPr/>
                    <a:lstStyle/>
                    <a:p>
                      <a:pPr algn="ctr" fontAlgn="ctr"/>
                      <a:r>
                        <a:rPr lang="en-US" sz="800" b="0" i="0" u="none" strike="noStrike">
                          <a:solidFill>
                            <a:srgbClr val="000000"/>
                          </a:solidFill>
                          <a:effectLst/>
                          <a:latin typeface="Calibri"/>
                        </a:rPr>
                        <a:t>0.35</a:t>
                      </a:r>
                    </a:p>
                  </a:txBody>
                  <a:tcPr marL="9525" marR="9525" marT="9525" marB="0" anchor="ctr">
                    <a:lnL>
                      <a:noFill/>
                    </a:lnL>
                    <a:lnR>
                      <a:noFill/>
                    </a:lnR>
                    <a:lnT>
                      <a:noFill/>
                    </a:lnT>
                    <a:lnB>
                      <a:noFill/>
                    </a:lnB>
                  </a:tcPr>
                </a:tc>
                <a:tc>
                  <a:txBody>
                    <a:bodyPr/>
                    <a:lstStyle/>
                    <a:p>
                      <a:pPr algn="ctr" fontAlgn="ctr"/>
                      <a:r>
                        <a:rPr lang="en-US" sz="800" b="0" i="0" u="none" strike="noStrike">
                          <a:solidFill>
                            <a:srgbClr val="000000"/>
                          </a:solidFill>
                          <a:effectLst/>
                          <a:latin typeface="Calibri"/>
                        </a:rPr>
                        <a:t>0.79</a:t>
                      </a:r>
                    </a:p>
                  </a:txBody>
                  <a:tcPr marL="9525" marR="9525" marT="9525" marB="0" anchor="ctr">
                    <a:lnL>
                      <a:noFill/>
                    </a:lnL>
                    <a:lnR>
                      <a:noFill/>
                    </a:lnR>
                    <a:lnT>
                      <a:noFill/>
                    </a:lnT>
                    <a:lnB>
                      <a:noFill/>
                    </a:lnB>
                  </a:tcPr>
                </a:tc>
              </a:tr>
              <a:tr h="154393">
                <a:tc>
                  <a:txBody>
                    <a:bodyPr/>
                    <a:lstStyle/>
                    <a:p>
                      <a:pPr algn="l" fontAlgn="ctr"/>
                      <a:r>
                        <a:rPr lang="en-US" sz="800" b="0" i="0" u="none" strike="noStrike" dirty="0">
                          <a:solidFill>
                            <a:srgbClr val="000000"/>
                          </a:solidFill>
                          <a:effectLst/>
                          <a:latin typeface="Calibri"/>
                        </a:rPr>
                        <a:t>2/4/2015</a:t>
                      </a:r>
                    </a:p>
                  </a:txBody>
                  <a:tcPr marL="9525" marR="9525" marT="9525" marB="0" anchor="ctr">
                    <a:lnL>
                      <a:noFill/>
                    </a:lnL>
                    <a:lnR>
                      <a:noFill/>
                    </a:lnR>
                    <a:lnT>
                      <a:noFill/>
                    </a:lnT>
                    <a:lnB>
                      <a:noFill/>
                    </a:lnB>
                    <a:solidFill>
                      <a:srgbClr val="F2F2F2"/>
                    </a:solidFill>
                  </a:tcPr>
                </a:tc>
                <a:tc>
                  <a:txBody>
                    <a:bodyPr/>
                    <a:lstStyle/>
                    <a:p>
                      <a:pPr algn="l" fontAlgn="ctr"/>
                      <a:r>
                        <a:rPr lang="en-US" sz="800" b="0" i="0" u="none" strike="noStrike">
                          <a:solidFill>
                            <a:srgbClr val="000000"/>
                          </a:solidFill>
                          <a:effectLst/>
                          <a:latin typeface="Calibri"/>
                        </a:rPr>
                        <a:t>PMI: Construction</a:t>
                      </a:r>
                    </a:p>
                  </a:txBody>
                  <a:tcPr marL="9525" marR="9525" marT="9525" marB="0" anchor="ctr">
                    <a:lnL>
                      <a:noFill/>
                    </a:lnL>
                    <a:lnR>
                      <a:noFill/>
                    </a:lnR>
                    <a:lnT>
                      <a:noFill/>
                    </a:lnT>
                    <a:lnB>
                      <a:noFill/>
                    </a:lnB>
                    <a:solidFill>
                      <a:srgbClr val="F2F2F2"/>
                    </a:solidFill>
                  </a:tcPr>
                </a:tc>
                <a:tc>
                  <a:txBody>
                    <a:bodyPr/>
                    <a:lstStyle/>
                    <a:p>
                      <a:pPr algn="ctr" fontAlgn="ctr"/>
                      <a:r>
                        <a:rPr lang="en-US" sz="800" b="0" i="0" u="none" strike="noStrike">
                          <a:solidFill>
                            <a:srgbClr val="000000"/>
                          </a:solidFill>
                          <a:effectLst/>
                          <a:latin typeface="Calibri"/>
                        </a:rPr>
                        <a:t>Mar-15</a:t>
                      </a:r>
                    </a:p>
                  </a:txBody>
                  <a:tcPr marL="9525" marR="9525" marT="9525" marB="0" anchor="ctr">
                    <a:lnL>
                      <a:noFill/>
                    </a:lnL>
                    <a:lnR>
                      <a:noFill/>
                    </a:lnR>
                    <a:lnT>
                      <a:noFill/>
                    </a:lnT>
                    <a:lnB>
                      <a:noFill/>
                    </a:lnB>
                    <a:solidFill>
                      <a:srgbClr val="F2F2F2"/>
                    </a:solidFill>
                  </a:tcPr>
                </a:tc>
                <a:tc>
                  <a:txBody>
                    <a:bodyPr/>
                    <a:lstStyle/>
                    <a:p>
                      <a:pPr algn="ctr" fontAlgn="ctr"/>
                      <a:r>
                        <a:rPr lang="en-US" sz="800" b="0" i="0" u="none" strike="noStrike">
                          <a:solidFill>
                            <a:srgbClr val="000000"/>
                          </a:solidFill>
                          <a:effectLst/>
                          <a:latin typeface="Calibri"/>
                        </a:rPr>
                        <a:t>Index</a:t>
                      </a:r>
                    </a:p>
                  </a:txBody>
                  <a:tcPr marL="9525" marR="9525" marT="9525" marB="0" anchor="ctr">
                    <a:lnL>
                      <a:noFill/>
                    </a:lnL>
                    <a:lnR>
                      <a:noFill/>
                    </a:lnR>
                    <a:lnT>
                      <a:noFill/>
                    </a:lnT>
                    <a:lnB>
                      <a:noFill/>
                    </a:lnB>
                    <a:solidFill>
                      <a:srgbClr val="F2F2F2"/>
                    </a:solidFill>
                  </a:tcPr>
                </a:tc>
                <a:tc>
                  <a:txBody>
                    <a:bodyPr/>
                    <a:lstStyle/>
                    <a:p>
                      <a:pPr algn="ctr" fontAlgn="ctr"/>
                      <a:r>
                        <a:rPr lang="en-US" sz="800" b="0" i="0" u="none" strike="noStrike">
                          <a:solidFill>
                            <a:srgbClr val="000000"/>
                          </a:solidFill>
                          <a:effectLst/>
                          <a:latin typeface="Calibri"/>
                        </a:rPr>
                        <a:t>57.82</a:t>
                      </a:r>
                    </a:p>
                  </a:txBody>
                  <a:tcPr marL="9525" marR="9525" marT="9525" marB="0" anchor="ctr">
                    <a:lnL>
                      <a:noFill/>
                    </a:lnL>
                    <a:lnR>
                      <a:noFill/>
                    </a:lnR>
                    <a:lnT>
                      <a:noFill/>
                    </a:lnT>
                    <a:lnB>
                      <a:noFill/>
                    </a:lnB>
                    <a:solidFill>
                      <a:srgbClr val="F2F2F2"/>
                    </a:solidFill>
                  </a:tcPr>
                </a:tc>
                <a:tc>
                  <a:txBody>
                    <a:bodyPr/>
                    <a:lstStyle/>
                    <a:p>
                      <a:pPr algn="ctr" fontAlgn="ctr"/>
                      <a:r>
                        <a:rPr lang="en-US" sz="800" b="0" i="0" u="none" strike="noStrike">
                          <a:solidFill>
                            <a:srgbClr val="000000"/>
                          </a:solidFill>
                          <a:effectLst/>
                          <a:latin typeface="Calibri"/>
                        </a:rPr>
                        <a:t>59.87</a:t>
                      </a:r>
                    </a:p>
                  </a:txBody>
                  <a:tcPr marL="9525" marR="9525" marT="9525" marB="0" anchor="ctr">
                    <a:lnL>
                      <a:noFill/>
                    </a:lnL>
                    <a:lnR>
                      <a:noFill/>
                    </a:lnR>
                    <a:lnT>
                      <a:noFill/>
                    </a:lnT>
                    <a:lnB>
                      <a:noFill/>
                    </a:lnB>
                    <a:solidFill>
                      <a:srgbClr val="F2F2F2"/>
                    </a:solidFill>
                  </a:tcPr>
                </a:tc>
                <a:tc>
                  <a:txBody>
                    <a:bodyPr/>
                    <a:lstStyle/>
                    <a:p>
                      <a:pPr algn="ctr" fontAlgn="ctr"/>
                      <a:r>
                        <a:rPr lang="en-US" sz="800" b="0" i="0" u="none" strike="noStrike">
                          <a:solidFill>
                            <a:srgbClr val="000000"/>
                          </a:solidFill>
                          <a:effectLst/>
                          <a:latin typeface="Calibri"/>
                        </a:rPr>
                        <a:t>-0.28</a:t>
                      </a:r>
                    </a:p>
                  </a:txBody>
                  <a:tcPr marL="9525" marR="9525" marT="9525" marB="0" anchor="ctr">
                    <a:lnL>
                      <a:noFill/>
                    </a:lnL>
                    <a:lnR>
                      <a:noFill/>
                    </a:lnR>
                    <a:lnT>
                      <a:noFill/>
                    </a:lnT>
                    <a:lnB>
                      <a:noFill/>
                    </a:lnB>
                    <a:solidFill>
                      <a:srgbClr val="F2F2F2"/>
                    </a:solidFill>
                  </a:tcPr>
                </a:tc>
                <a:tc>
                  <a:txBody>
                    <a:bodyPr/>
                    <a:lstStyle/>
                    <a:p>
                      <a:pPr algn="ctr" fontAlgn="ctr"/>
                      <a:r>
                        <a:rPr lang="en-US" sz="800" b="0" i="0" u="none" strike="noStrike">
                          <a:solidFill>
                            <a:srgbClr val="000000"/>
                          </a:solidFill>
                          <a:effectLst/>
                          <a:latin typeface="Calibri"/>
                        </a:rPr>
                        <a:t>-0.66</a:t>
                      </a:r>
                    </a:p>
                  </a:txBody>
                  <a:tcPr marL="9525" marR="9525" marT="9525" marB="0" anchor="ctr">
                    <a:lnL>
                      <a:noFill/>
                    </a:lnL>
                    <a:lnR>
                      <a:noFill/>
                    </a:lnR>
                    <a:lnT>
                      <a:noFill/>
                    </a:lnT>
                    <a:lnB>
                      <a:noFill/>
                    </a:lnB>
                    <a:solidFill>
                      <a:srgbClr val="F2F2F2"/>
                    </a:solidFill>
                  </a:tcPr>
                </a:tc>
              </a:tr>
              <a:tr h="154393">
                <a:tc>
                  <a:txBody>
                    <a:bodyPr/>
                    <a:lstStyle/>
                    <a:p>
                      <a:pPr algn="l" fontAlgn="ctr"/>
                      <a:r>
                        <a:rPr lang="en-US" sz="800" b="0" i="0" u="none" strike="noStrike" dirty="0" smtClean="0">
                          <a:solidFill>
                            <a:srgbClr val="000000"/>
                          </a:solidFill>
                          <a:effectLst/>
                          <a:latin typeface="Calibri"/>
                        </a:rPr>
                        <a:t>1/4/2015</a:t>
                      </a:r>
                      <a:endParaRPr lang="en-US" sz="800" b="0"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l" fontAlgn="ctr"/>
                      <a:r>
                        <a:rPr lang="en-US" sz="800" b="0" i="0" u="none" strike="noStrike">
                          <a:solidFill>
                            <a:srgbClr val="000000"/>
                          </a:solidFill>
                          <a:effectLst/>
                          <a:latin typeface="Calibri"/>
                        </a:rPr>
                        <a:t>PMI: Manufacturing</a:t>
                      </a:r>
                    </a:p>
                  </a:txBody>
                  <a:tcPr marL="9525" marR="9525" marT="9525" marB="0" anchor="ctr">
                    <a:lnL>
                      <a:noFill/>
                    </a:lnL>
                    <a:lnR>
                      <a:noFill/>
                    </a:lnR>
                    <a:lnT>
                      <a:noFill/>
                    </a:lnT>
                    <a:lnB>
                      <a:noFill/>
                    </a:lnB>
                  </a:tcPr>
                </a:tc>
                <a:tc>
                  <a:txBody>
                    <a:bodyPr/>
                    <a:lstStyle/>
                    <a:p>
                      <a:pPr algn="ctr" fontAlgn="ctr"/>
                      <a:r>
                        <a:rPr lang="en-US" sz="800" b="0" i="0" u="none" strike="noStrike">
                          <a:solidFill>
                            <a:srgbClr val="000000"/>
                          </a:solidFill>
                          <a:effectLst/>
                          <a:latin typeface="Calibri"/>
                        </a:rPr>
                        <a:t>Mar-15</a:t>
                      </a:r>
                    </a:p>
                  </a:txBody>
                  <a:tcPr marL="9525" marR="9525" marT="9525" marB="0" anchor="ctr">
                    <a:lnL>
                      <a:noFill/>
                    </a:lnL>
                    <a:lnR>
                      <a:noFill/>
                    </a:lnR>
                    <a:lnT>
                      <a:noFill/>
                    </a:lnT>
                    <a:lnB>
                      <a:noFill/>
                    </a:lnB>
                  </a:tcPr>
                </a:tc>
                <a:tc>
                  <a:txBody>
                    <a:bodyPr/>
                    <a:lstStyle/>
                    <a:p>
                      <a:pPr algn="ctr" fontAlgn="ctr"/>
                      <a:r>
                        <a:rPr lang="en-US" sz="800" b="0" i="0" u="none" strike="noStrike">
                          <a:solidFill>
                            <a:srgbClr val="000000"/>
                          </a:solidFill>
                          <a:effectLst/>
                          <a:latin typeface="Calibri"/>
                        </a:rPr>
                        <a:t>Index</a:t>
                      </a:r>
                    </a:p>
                  </a:txBody>
                  <a:tcPr marL="9525" marR="9525" marT="9525" marB="0" anchor="ctr">
                    <a:lnL>
                      <a:noFill/>
                    </a:lnL>
                    <a:lnR>
                      <a:noFill/>
                    </a:lnR>
                    <a:lnT>
                      <a:noFill/>
                    </a:lnT>
                    <a:lnB>
                      <a:noFill/>
                    </a:lnB>
                  </a:tcPr>
                </a:tc>
                <a:tc>
                  <a:txBody>
                    <a:bodyPr/>
                    <a:lstStyle/>
                    <a:p>
                      <a:pPr algn="ctr" fontAlgn="ctr"/>
                      <a:r>
                        <a:rPr lang="en-US" sz="800" b="0" i="0" u="none" strike="noStrike">
                          <a:solidFill>
                            <a:srgbClr val="000000"/>
                          </a:solidFill>
                          <a:effectLst/>
                          <a:latin typeface="Calibri"/>
                        </a:rPr>
                        <a:t>54.41</a:t>
                      </a:r>
                    </a:p>
                  </a:txBody>
                  <a:tcPr marL="9525" marR="9525" marT="9525" marB="0" anchor="ctr">
                    <a:lnL>
                      <a:noFill/>
                    </a:lnL>
                    <a:lnR>
                      <a:noFill/>
                    </a:lnR>
                    <a:lnT>
                      <a:noFill/>
                    </a:lnT>
                    <a:lnB>
                      <a:noFill/>
                    </a:lnB>
                  </a:tcPr>
                </a:tc>
                <a:tc>
                  <a:txBody>
                    <a:bodyPr/>
                    <a:lstStyle/>
                    <a:p>
                      <a:pPr algn="ctr" fontAlgn="ctr"/>
                      <a:r>
                        <a:rPr lang="en-US" sz="800" b="0" i="0" u="none" strike="noStrike">
                          <a:solidFill>
                            <a:srgbClr val="000000"/>
                          </a:solidFill>
                          <a:effectLst/>
                          <a:latin typeface="Calibri"/>
                        </a:rPr>
                        <a:t>54.21</a:t>
                      </a:r>
                    </a:p>
                  </a:txBody>
                  <a:tcPr marL="9525" marR="9525" marT="9525" marB="0" anchor="ctr">
                    <a:lnL>
                      <a:noFill/>
                    </a:lnL>
                    <a:lnR>
                      <a:noFill/>
                    </a:lnR>
                    <a:lnT>
                      <a:noFill/>
                    </a:lnT>
                    <a:lnB>
                      <a:noFill/>
                    </a:lnB>
                  </a:tcPr>
                </a:tc>
                <a:tc>
                  <a:txBody>
                    <a:bodyPr/>
                    <a:lstStyle/>
                    <a:p>
                      <a:pPr algn="ctr" fontAlgn="ctr"/>
                      <a:r>
                        <a:rPr lang="en-US" sz="800" b="0" i="0" u="none" strike="noStrike">
                          <a:solidFill>
                            <a:srgbClr val="000000"/>
                          </a:solidFill>
                          <a:effectLst/>
                          <a:latin typeface="Calibri"/>
                        </a:rPr>
                        <a:t>0.04</a:t>
                      </a:r>
                    </a:p>
                  </a:txBody>
                  <a:tcPr marL="9525" marR="9525" marT="9525" marB="0" anchor="ctr">
                    <a:lnL>
                      <a:noFill/>
                    </a:lnL>
                    <a:lnR>
                      <a:noFill/>
                    </a:lnR>
                    <a:lnT>
                      <a:noFill/>
                    </a:lnT>
                    <a:lnB>
                      <a:noFill/>
                    </a:lnB>
                  </a:tcPr>
                </a:tc>
                <a:tc>
                  <a:txBody>
                    <a:bodyPr/>
                    <a:lstStyle/>
                    <a:p>
                      <a:pPr algn="ctr" fontAlgn="ctr"/>
                      <a:r>
                        <a:rPr lang="en-US" sz="800" b="0" i="0" u="none" strike="noStrike">
                          <a:solidFill>
                            <a:srgbClr val="000000"/>
                          </a:solidFill>
                          <a:effectLst/>
                          <a:latin typeface="Calibri"/>
                        </a:rPr>
                        <a:t>0.10</a:t>
                      </a:r>
                    </a:p>
                  </a:txBody>
                  <a:tcPr marL="9525" marR="9525" marT="9525" marB="0" anchor="ctr">
                    <a:lnL>
                      <a:noFill/>
                    </a:lnL>
                    <a:lnR>
                      <a:noFill/>
                    </a:lnR>
                    <a:lnT>
                      <a:noFill/>
                    </a:lnT>
                    <a:lnB>
                      <a:noFill/>
                    </a:lnB>
                  </a:tcPr>
                </a:tc>
              </a:tr>
              <a:tr h="154393">
                <a:tc>
                  <a:txBody>
                    <a:bodyPr/>
                    <a:lstStyle/>
                    <a:p>
                      <a:pPr algn="l" fontAlgn="ctr"/>
                      <a:r>
                        <a:rPr lang="en-US" sz="800" b="0" i="0" u="none" strike="noStrike" dirty="0">
                          <a:solidFill>
                            <a:srgbClr val="000000"/>
                          </a:solidFill>
                          <a:effectLst/>
                          <a:latin typeface="Calibri"/>
                        </a:rPr>
                        <a:t>31/3/2015</a:t>
                      </a:r>
                    </a:p>
                  </a:txBody>
                  <a:tcPr marL="9525" marR="9525" marT="9525" marB="0" anchor="ctr">
                    <a:lnL>
                      <a:noFill/>
                    </a:lnL>
                    <a:lnR>
                      <a:noFill/>
                    </a:lnR>
                    <a:lnT>
                      <a:noFill/>
                    </a:lnT>
                    <a:lnB>
                      <a:noFill/>
                    </a:lnB>
                    <a:solidFill>
                      <a:srgbClr val="F2F2F2"/>
                    </a:solidFill>
                  </a:tcPr>
                </a:tc>
                <a:tc>
                  <a:txBody>
                    <a:bodyPr/>
                    <a:lstStyle/>
                    <a:p>
                      <a:pPr algn="l" fontAlgn="ctr"/>
                      <a:r>
                        <a:rPr lang="en-US" sz="800" b="0" i="0" u="none" strike="noStrike">
                          <a:solidFill>
                            <a:srgbClr val="000000"/>
                          </a:solidFill>
                          <a:effectLst/>
                          <a:latin typeface="Calibri"/>
                        </a:rPr>
                        <a:t>Consumer Confidence</a:t>
                      </a:r>
                    </a:p>
                  </a:txBody>
                  <a:tcPr marL="9525" marR="9525" marT="9525" marB="0" anchor="ctr">
                    <a:lnL>
                      <a:noFill/>
                    </a:lnL>
                    <a:lnR>
                      <a:noFill/>
                    </a:lnR>
                    <a:lnT>
                      <a:noFill/>
                    </a:lnT>
                    <a:lnB>
                      <a:noFill/>
                    </a:lnB>
                    <a:solidFill>
                      <a:srgbClr val="F2F2F2"/>
                    </a:solidFill>
                  </a:tcPr>
                </a:tc>
                <a:tc>
                  <a:txBody>
                    <a:bodyPr/>
                    <a:lstStyle/>
                    <a:p>
                      <a:pPr algn="ctr" fontAlgn="ctr"/>
                      <a:r>
                        <a:rPr lang="en-US" sz="800" b="0" i="0" u="none" strike="noStrike">
                          <a:solidFill>
                            <a:srgbClr val="000000"/>
                          </a:solidFill>
                          <a:effectLst/>
                          <a:latin typeface="Calibri"/>
                        </a:rPr>
                        <a:t>Mar-15</a:t>
                      </a:r>
                    </a:p>
                  </a:txBody>
                  <a:tcPr marL="9525" marR="9525" marT="9525" marB="0" anchor="ctr">
                    <a:lnL>
                      <a:noFill/>
                    </a:lnL>
                    <a:lnR>
                      <a:noFill/>
                    </a:lnR>
                    <a:lnT>
                      <a:noFill/>
                    </a:lnT>
                    <a:lnB>
                      <a:noFill/>
                    </a:lnB>
                    <a:solidFill>
                      <a:srgbClr val="F2F2F2"/>
                    </a:solidFill>
                  </a:tcPr>
                </a:tc>
                <a:tc>
                  <a:txBody>
                    <a:bodyPr/>
                    <a:lstStyle/>
                    <a:p>
                      <a:pPr algn="ctr" fontAlgn="ctr"/>
                      <a:r>
                        <a:rPr lang="en-US" sz="800" b="0" i="0" u="none" strike="noStrike">
                          <a:solidFill>
                            <a:srgbClr val="000000"/>
                          </a:solidFill>
                          <a:effectLst/>
                          <a:latin typeface="Calibri"/>
                        </a:rPr>
                        <a:t>Index</a:t>
                      </a:r>
                    </a:p>
                  </a:txBody>
                  <a:tcPr marL="9525" marR="9525" marT="9525" marB="0" anchor="ctr">
                    <a:lnL>
                      <a:noFill/>
                    </a:lnL>
                    <a:lnR>
                      <a:noFill/>
                    </a:lnR>
                    <a:lnT>
                      <a:noFill/>
                    </a:lnT>
                    <a:lnB>
                      <a:noFill/>
                    </a:lnB>
                    <a:solidFill>
                      <a:srgbClr val="F2F2F2"/>
                    </a:solidFill>
                  </a:tcPr>
                </a:tc>
                <a:tc>
                  <a:txBody>
                    <a:bodyPr/>
                    <a:lstStyle/>
                    <a:p>
                      <a:pPr algn="ctr" fontAlgn="ctr"/>
                      <a:r>
                        <a:rPr lang="en-US" sz="800" b="0" i="0" u="none" strike="noStrike">
                          <a:solidFill>
                            <a:srgbClr val="000000"/>
                          </a:solidFill>
                          <a:effectLst/>
                          <a:latin typeface="Calibri"/>
                        </a:rPr>
                        <a:t>4.00</a:t>
                      </a:r>
                    </a:p>
                  </a:txBody>
                  <a:tcPr marL="9525" marR="9525" marT="9525" marB="0" anchor="ctr">
                    <a:lnL>
                      <a:noFill/>
                    </a:lnL>
                    <a:lnR>
                      <a:noFill/>
                    </a:lnR>
                    <a:lnT>
                      <a:noFill/>
                    </a:lnT>
                    <a:lnB>
                      <a:noFill/>
                    </a:lnB>
                    <a:solidFill>
                      <a:srgbClr val="F2F2F2"/>
                    </a:solidFill>
                  </a:tcPr>
                </a:tc>
                <a:tc>
                  <a:txBody>
                    <a:bodyPr/>
                    <a:lstStyle/>
                    <a:p>
                      <a:pPr algn="ctr" fontAlgn="ctr"/>
                      <a:r>
                        <a:rPr lang="en-US" sz="800" b="0" i="0" u="none" strike="noStrike">
                          <a:solidFill>
                            <a:srgbClr val="000000"/>
                          </a:solidFill>
                          <a:effectLst/>
                          <a:latin typeface="Calibri"/>
                        </a:rPr>
                        <a:t>1.21</a:t>
                      </a:r>
                    </a:p>
                  </a:txBody>
                  <a:tcPr marL="9525" marR="9525" marT="9525" marB="0" anchor="ctr">
                    <a:lnL>
                      <a:noFill/>
                    </a:lnL>
                    <a:lnR>
                      <a:noFill/>
                    </a:lnR>
                    <a:lnT>
                      <a:noFill/>
                    </a:lnT>
                    <a:lnB>
                      <a:noFill/>
                    </a:lnB>
                    <a:solidFill>
                      <a:srgbClr val="F2F2F2"/>
                    </a:solidFill>
                  </a:tcPr>
                </a:tc>
                <a:tc>
                  <a:txBody>
                    <a:bodyPr/>
                    <a:lstStyle/>
                    <a:p>
                      <a:pPr algn="ctr" fontAlgn="ctr"/>
                      <a:r>
                        <a:rPr lang="en-US" sz="800" b="0" i="0" u="none" strike="noStrike">
                          <a:solidFill>
                            <a:srgbClr val="000000"/>
                          </a:solidFill>
                          <a:effectLst/>
                          <a:latin typeface="Calibri"/>
                        </a:rPr>
                        <a:t>0.03</a:t>
                      </a:r>
                    </a:p>
                  </a:txBody>
                  <a:tcPr marL="9525" marR="9525" marT="9525" marB="0" anchor="ctr">
                    <a:lnL>
                      <a:noFill/>
                    </a:lnL>
                    <a:lnR>
                      <a:noFill/>
                    </a:lnR>
                    <a:lnT>
                      <a:noFill/>
                    </a:lnT>
                    <a:lnB>
                      <a:noFill/>
                    </a:lnB>
                    <a:solidFill>
                      <a:srgbClr val="F2F2F2"/>
                    </a:solidFill>
                  </a:tcPr>
                </a:tc>
                <a:tc>
                  <a:txBody>
                    <a:bodyPr/>
                    <a:lstStyle/>
                    <a:p>
                      <a:pPr algn="ctr" fontAlgn="ctr"/>
                      <a:r>
                        <a:rPr lang="en-US" sz="800" b="0" i="0" u="none" strike="noStrike">
                          <a:solidFill>
                            <a:srgbClr val="000000"/>
                          </a:solidFill>
                          <a:effectLst/>
                          <a:latin typeface="Calibri"/>
                        </a:rPr>
                        <a:t>0.10</a:t>
                      </a:r>
                    </a:p>
                  </a:txBody>
                  <a:tcPr marL="9525" marR="9525" marT="9525" marB="0" anchor="ctr">
                    <a:lnL>
                      <a:noFill/>
                    </a:lnL>
                    <a:lnR>
                      <a:noFill/>
                    </a:lnR>
                    <a:lnT>
                      <a:noFill/>
                    </a:lnT>
                    <a:lnB>
                      <a:noFill/>
                    </a:lnB>
                    <a:solidFill>
                      <a:srgbClr val="F2F2F2"/>
                    </a:solidFill>
                  </a:tcPr>
                </a:tc>
              </a:tr>
              <a:tr h="154393">
                <a:tc>
                  <a:txBody>
                    <a:bodyPr/>
                    <a:lstStyle/>
                    <a:p>
                      <a:pPr algn="l" fontAlgn="ctr"/>
                      <a:r>
                        <a:rPr lang="en-US" sz="800" b="0" i="0" u="none" strike="noStrike" dirty="0">
                          <a:solidFill>
                            <a:srgbClr val="000000"/>
                          </a:solidFill>
                          <a:effectLst/>
                          <a:latin typeface="Calibri"/>
                        </a:rPr>
                        <a:t>30/3/2015</a:t>
                      </a:r>
                    </a:p>
                  </a:txBody>
                  <a:tcPr marL="9525" marR="9525" marT="9525" marB="0" anchor="ctr">
                    <a:lnL>
                      <a:noFill/>
                    </a:lnL>
                    <a:lnR>
                      <a:noFill/>
                    </a:lnR>
                    <a:lnT>
                      <a:noFill/>
                    </a:lnT>
                    <a:lnB>
                      <a:noFill/>
                    </a:lnB>
                  </a:tcPr>
                </a:tc>
                <a:tc>
                  <a:txBody>
                    <a:bodyPr/>
                    <a:lstStyle/>
                    <a:p>
                      <a:pPr algn="l" fontAlgn="ctr"/>
                      <a:r>
                        <a:rPr lang="en-US" sz="800" b="0" i="0" u="none" strike="noStrike">
                          <a:solidFill>
                            <a:srgbClr val="000000"/>
                          </a:solidFill>
                          <a:effectLst/>
                          <a:latin typeface="Calibri"/>
                        </a:rPr>
                        <a:t>Economic Sentiment Indicator</a:t>
                      </a:r>
                    </a:p>
                  </a:txBody>
                  <a:tcPr marL="9525" marR="9525" marT="9525" marB="0" anchor="ctr">
                    <a:lnL>
                      <a:noFill/>
                    </a:lnL>
                    <a:lnR>
                      <a:noFill/>
                    </a:lnR>
                    <a:lnT>
                      <a:noFill/>
                    </a:lnT>
                    <a:lnB>
                      <a:noFill/>
                    </a:lnB>
                  </a:tcPr>
                </a:tc>
                <a:tc>
                  <a:txBody>
                    <a:bodyPr/>
                    <a:lstStyle/>
                    <a:p>
                      <a:pPr algn="ctr" fontAlgn="ctr"/>
                      <a:r>
                        <a:rPr lang="en-US" sz="800" b="0" i="0" u="none" strike="noStrike" dirty="0">
                          <a:solidFill>
                            <a:srgbClr val="000000"/>
                          </a:solidFill>
                          <a:effectLst/>
                          <a:latin typeface="Calibri"/>
                        </a:rPr>
                        <a:t>Mar-15</a:t>
                      </a:r>
                    </a:p>
                  </a:txBody>
                  <a:tcPr marL="9525" marR="9525" marT="9525" marB="0" anchor="ctr">
                    <a:lnL>
                      <a:noFill/>
                    </a:lnL>
                    <a:lnR>
                      <a:noFill/>
                    </a:lnR>
                    <a:lnT>
                      <a:noFill/>
                    </a:lnT>
                    <a:lnB>
                      <a:noFill/>
                    </a:lnB>
                  </a:tcPr>
                </a:tc>
                <a:tc>
                  <a:txBody>
                    <a:bodyPr/>
                    <a:lstStyle/>
                    <a:p>
                      <a:pPr algn="ctr" fontAlgn="ctr"/>
                      <a:r>
                        <a:rPr lang="en-US" sz="800" b="0" i="0" u="none" strike="noStrike">
                          <a:solidFill>
                            <a:srgbClr val="000000"/>
                          </a:solidFill>
                          <a:effectLst/>
                          <a:latin typeface="Calibri"/>
                        </a:rPr>
                        <a:t>Index</a:t>
                      </a:r>
                    </a:p>
                  </a:txBody>
                  <a:tcPr marL="9525" marR="9525" marT="9525" marB="0" anchor="ctr">
                    <a:lnL>
                      <a:noFill/>
                    </a:lnL>
                    <a:lnR>
                      <a:noFill/>
                    </a:lnR>
                    <a:lnT>
                      <a:noFill/>
                    </a:lnT>
                    <a:lnB>
                      <a:noFill/>
                    </a:lnB>
                  </a:tcPr>
                </a:tc>
                <a:tc>
                  <a:txBody>
                    <a:bodyPr/>
                    <a:lstStyle/>
                    <a:p>
                      <a:pPr algn="ctr" fontAlgn="ctr"/>
                      <a:r>
                        <a:rPr lang="en-US" sz="800" b="0" i="0" u="none" strike="noStrike">
                          <a:solidFill>
                            <a:srgbClr val="000000"/>
                          </a:solidFill>
                          <a:effectLst/>
                          <a:latin typeface="Calibri"/>
                        </a:rPr>
                        <a:t>111.10</a:t>
                      </a:r>
                    </a:p>
                  </a:txBody>
                  <a:tcPr marL="9525" marR="9525" marT="9525" marB="0" anchor="ctr">
                    <a:lnL>
                      <a:noFill/>
                    </a:lnL>
                    <a:lnR>
                      <a:noFill/>
                    </a:lnR>
                    <a:lnT>
                      <a:noFill/>
                    </a:lnT>
                    <a:lnB>
                      <a:noFill/>
                    </a:lnB>
                  </a:tcPr>
                </a:tc>
                <a:tc>
                  <a:txBody>
                    <a:bodyPr/>
                    <a:lstStyle/>
                    <a:p>
                      <a:pPr algn="ctr" fontAlgn="ctr"/>
                      <a:r>
                        <a:rPr lang="en-US" sz="800" b="0" i="0" u="none" strike="noStrike">
                          <a:solidFill>
                            <a:srgbClr val="000000"/>
                          </a:solidFill>
                          <a:effectLst/>
                          <a:latin typeface="Calibri"/>
                        </a:rPr>
                        <a:t>111.94</a:t>
                      </a:r>
                    </a:p>
                  </a:txBody>
                  <a:tcPr marL="9525" marR="9525" marT="9525" marB="0" anchor="ctr">
                    <a:lnL>
                      <a:noFill/>
                    </a:lnL>
                    <a:lnR>
                      <a:noFill/>
                    </a:lnR>
                    <a:lnT>
                      <a:noFill/>
                    </a:lnT>
                    <a:lnB>
                      <a:noFill/>
                    </a:lnB>
                  </a:tcPr>
                </a:tc>
                <a:tc>
                  <a:txBody>
                    <a:bodyPr/>
                    <a:lstStyle/>
                    <a:p>
                      <a:pPr algn="ctr" fontAlgn="ctr"/>
                      <a:r>
                        <a:rPr lang="en-US" sz="800" b="0" i="0" u="none" strike="noStrike">
                          <a:solidFill>
                            <a:srgbClr val="000000"/>
                          </a:solidFill>
                          <a:effectLst/>
                          <a:latin typeface="Calibri"/>
                        </a:rPr>
                        <a:t>-0.14</a:t>
                      </a:r>
                    </a:p>
                  </a:txBody>
                  <a:tcPr marL="9525" marR="9525" marT="9525" marB="0" anchor="ctr">
                    <a:lnL>
                      <a:noFill/>
                    </a:lnL>
                    <a:lnR>
                      <a:noFill/>
                    </a:lnR>
                    <a:lnT>
                      <a:noFill/>
                    </a:lnT>
                    <a:lnB>
                      <a:noFill/>
                    </a:lnB>
                  </a:tcPr>
                </a:tc>
                <a:tc>
                  <a:txBody>
                    <a:bodyPr/>
                    <a:lstStyle/>
                    <a:p>
                      <a:pPr algn="ctr" fontAlgn="ctr"/>
                      <a:r>
                        <a:rPr lang="en-US" sz="800" b="0" i="0" u="none" strike="noStrike">
                          <a:solidFill>
                            <a:srgbClr val="000000"/>
                          </a:solidFill>
                          <a:effectLst/>
                          <a:latin typeface="Calibri"/>
                        </a:rPr>
                        <a:t>-0.38</a:t>
                      </a:r>
                    </a:p>
                  </a:txBody>
                  <a:tcPr marL="9525" marR="9525" marT="9525" marB="0" anchor="ctr">
                    <a:lnL>
                      <a:noFill/>
                    </a:lnL>
                    <a:lnR>
                      <a:noFill/>
                    </a:lnR>
                    <a:lnT>
                      <a:noFill/>
                    </a:lnT>
                    <a:lnB>
                      <a:noFill/>
                    </a:lnB>
                  </a:tcPr>
                </a:tc>
              </a:tr>
              <a:tr h="154393">
                <a:tc>
                  <a:txBody>
                    <a:bodyPr/>
                    <a:lstStyle/>
                    <a:p>
                      <a:pPr algn="l" fontAlgn="ctr"/>
                      <a:r>
                        <a:rPr lang="en-US" sz="800" b="0" i="0" u="none" strike="noStrike" dirty="0">
                          <a:solidFill>
                            <a:srgbClr val="000000"/>
                          </a:solidFill>
                          <a:effectLst/>
                          <a:latin typeface="Calibri"/>
                        </a:rPr>
                        <a:t>26/3/2015</a:t>
                      </a:r>
                    </a:p>
                  </a:txBody>
                  <a:tcPr marL="9525" marR="9525" marT="9525" marB="0" anchor="ctr">
                    <a:lnL>
                      <a:noFill/>
                    </a:lnL>
                    <a:lnR>
                      <a:noFill/>
                    </a:lnR>
                    <a:lnT>
                      <a:noFill/>
                    </a:lnT>
                    <a:lnB>
                      <a:noFill/>
                    </a:lnB>
                    <a:solidFill>
                      <a:srgbClr val="F2F2F2"/>
                    </a:solidFill>
                  </a:tcPr>
                </a:tc>
                <a:tc>
                  <a:txBody>
                    <a:bodyPr/>
                    <a:lstStyle/>
                    <a:p>
                      <a:pPr algn="l" fontAlgn="ctr"/>
                      <a:r>
                        <a:rPr lang="en-US" sz="800" b="0" i="0" u="none" strike="noStrike">
                          <a:solidFill>
                            <a:srgbClr val="000000"/>
                          </a:solidFill>
                          <a:effectLst/>
                          <a:latin typeface="Calibri"/>
                        </a:rPr>
                        <a:t>Distributive Trades: Retail Sales Volume</a:t>
                      </a:r>
                    </a:p>
                  </a:txBody>
                  <a:tcPr marL="9525" marR="9525" marT="9525" marB="0" anchor="ctr">
                    <a:lnL>
                      <a:noFill/>
                    </a:lnL>
                    <a:lnR>
                      <a:noFill/>
                    </a:lnR>
                    <a:lnT>
                      <a:noFill/>
                    </a:lnT>
                    <a:lnB>
                      <a:noFill/>
                    </a:lnB>
                    <a:solidFill>
                      <a:srgbClr val="F2F2F2"/>
                    </a:solidFill>
                  </a:tcPr>
                </a:tc>
                <a:tc>
                  <a:txBody>
                    <a:bodyPr/>
                    <a:lstStyle/>
                    <a:p>
                      <a:pPr algn="ctr" fontAlgn="ctr"/>
                      <a:r>
                        <a:rPr lang="en-US" sz="800" b="0" i="0" u="none" strike="noStrike">
                          <a:solidFill>
                            <a:srgbClr val="000000"/>
                          </a:solidFill>
                          <a:effectLst/>
                          <a:latin typeface="Calibri"/>
                        </a:rPr>
                        <a:t>Mar-15</a:t>
                      </a:r>
                    </a:p>
                  </a:txBody>
                  <a:tcPr marL="9525" marR="9525" marT="9525" marB="0" anchor="ctr">
                    <a:lnL>
                      <a:noFill/>
                    </a:lnL>
                    <a:lnR>
                      <a:noFill/>
                    </a:lnR>
                    <a:lnT>
                      <a:noFill/>
                    </a:lnT>
                    <a:lnB>
                      <a:noFill/>
                    </a:lnB>
                    <a:solidFill>
                      <a:srgbClr val="F2F2F2"/>
                    </a:solidFill>
                  </a:tcPr>
                </a:tc>
                <a:tc>
                  <a:txBody>
                    <a:bodyPr/>
                    <a:lstStyle/>
                    <a:p>
                      <a:pPr algn="ctr" fontAlgn="ctr"/>
                      <a:r>
                        <a:rPr lang="en-US" sz="800" b="0" i="0" u="none" strike="noStrike">
                          <a:solidFill>
                            <a:srgbClr val="000000"/>
                          </a:solidFill>
                          <a:effectLst/>
                          <a:latin typeface="Calibri"/>
                        </a:rPr>
                        <a:t>Index</a:t>
                      </a:r>
                    </a:p>
                  </a:txBody>
                  <a:tcPr marL="9525" marR="9525" marT="9525" marB="0" anchor="ctr">
                    <a:lnL>
                      <a:noFill/>
                    </a:lnL>
                    <a:lnR>
                      <a:noFill/>
                    </a:lnR>
                    <a:lnT>
                      <a:noFill/>
                    </a:lnT>
                    <a:lnB>
                      <a:noFill/>
                    </a:lnB>
                    <a:solidFill>
                      <a:srgbClr val="F2F2F2"/>
                    </a:solidFill>
                  </a:tcPr>
                </a:tc>
                <a:tc>
                  <a:txBody>
                    <a:bodyPr/>
                    <a:lstStyle/>
                    <a:p>
                      <a:pPr algn="ctr" fontAlgn="ctr"/>
                      <a:r>
                        <a:rPr lang="en-US" sz="800" b="0" i="0" u="none" strike="noStrike">
                          <a:solidFill>
                            <a:srgbClr val="000000"/>
                          </a:solidFill>
                          <a:effectLst/>
                          <a:latin typeface="Calibri"/>
                        </a:rPr>
                        <a:t>18.00</a:t>
                      </a:r>
                    </a:p>
                  </a:txBody>
                  <a:tcPr marL="9525" marR="9525" marT="9525" marB="0" anchor="ctr">
                    <a:lnL>
                      <a:noFill/>
                    </a:lnL>
                    <a:lnR>
                      <a:noFill/>
                    </a:lnR>
                    <a:lnT>
                      <a:noFill/>
                    </a:lnT>
                    <a:lnB>
                      <a:noFill/>
                    </a:lnB>
                    <a:solidFill>
                      <a:srgbClr val="F2F2F2"/>
                    </a:solidFill>
                  </a:tcPr>
                </a:tc>
                <a:tc>
                  <a:txBody>
                    <a:bodyPr/>
                    <a:lstStyle/>
                    <a:p>
                      <a:pPr algn="ctr" fontAlgn="ctr"/>
                      <a:r>
                        <a:rPr lang="en-US" sz="800" b="0" i="0" u="none" strike="noStrike">
                          <a:solidFill>
                            <a:srgbClr val="000000"/>
                          </a:solidFill>
                          <a:effectLst/>
                          <a:latin typeface="Calibri"/>
                        </a:rPr>
                        <a:t>11.03</a:t>
                      </a:r>
                    </a:p>
                  </a:txBody>
                  <a:tcPr marL="9525" marR="9525" marT="9525" marB="0" anchor="ctr">
                    <a:lnL>
                      <a:noFill/>
                    </a:lnL>
                    <a:lnR>
                      <a:noFill/>
                    </a:lnR>
                    <a:lnT>
                      <a:noFill/>
                    </a:lnT>
                    <a:lnB>
                      <a:noFill/>
                    </a:lnB>
                    <a:solidFill>
                      <a:srgbClr val="F2F2F2"/>
                    </a:solidFill>
                  </a:tcPr>
                </a:tc>
                <a:tc>
                  <a:txBody>
                    <a:bodyPr/>
                    <a:lstStyle/>
                    <a:p>
                      <a:pPr algn="ctr" fontAlgn="ctr"/>
                      <a:r>
                        <a:rPr lang="en-US" sz="800" b="0" i="0" u="none" strike="noStrike">
                          <a:solidFill>
                            <a:srgbClr val="000000"/>
                          </a:solidFill>
                          <a:effectLst/>
                          <a:latin typeface="Calibri"/>
                        </a:rPr>
                        <a:t>-0.01</a:t>
                      </a:r>
                    </a:p>
                  </a:txBody>
                  <a:tcPr marL="9525" marR="9525" marT="9525" marB="0" anchor="ctr">
                    <a:lnL>
                      <a:noFill/>
                    </a:lnL>
                    <a:lnR>
                      <a:noFill/>
                    </a:lnR>
                    <a:lnT>
                      <a:noFill/>
                    </a:lnT>
                    <a:lnB>
                      <a:noFill/>
                    </a:lnB>
                    <a:solidFill>
                      <a:srgbClr val="F2F2F2"/>
                    </a:solidFill>
                  </a:tcPr>
                </a:tc>
                <a:tc>
                  <a:txBody>
                    <a:bodyPr/>
                    <a:lstStyle/>
                    <a:p>
                      <a:pPr algn="ctr" fontAlgn="ctr"/>
                      <a:r>
                        <a:rPr lang="en-US" sz="800" b="0" i="0" u="none" strike="noStrike">
                          <a:solidFill>
                            <a:srgbClr val="000000"/>
                          </a:solidFill>
                          <a:effectLst/>
                          <a:latin typeface="Calibri"/>
                        </a:rPr>
                        <a:t>0.01</a:t>
                      </a:r>
                    </a:p>
                  </a:txBody>
                  <a:tcPr marL="9525" marR="9525" marT="9525" marB="0" anchor="ctr">
                    <a:lnL>
                      <a:noFill/>
                    </a:lnL>
                    <a:lnR>
                      <a:noFill/>
                    </a:lnR>
                    <a:lnT>
                      <a:noFill/>
                    </a:lnT>
                    <a:lnB>
                      <a:noFill/>
                    </a:lnB>
                    <a:solidFill>
                      <a:srgbClr val="F2F2F2"/>
                    </a:solidFill>
                  </a:tcPr>
                </a:tc>
              </a:tr>
              <a:tr h="154393">
                <a:tc>
                  <a:txBody>
                    <a:bodyPr/>
                    <a:lstStyle/>
                    <a:p>
                      <a:pPr algn="l" fontAlgn="ctr"/>
                      <a:r>
                        <a:rPr lang="en-US" sz="800" b="0" i="0" u="none" strike="noStrike" dirty="0">
                          <a:solidFill>
                            <a:srgbClr val="000000"/>
                          </a:solidFill>
                          <a:effectLst/>
                          <a:latin typeface="Calibri"/>
                        </a:rPr>
                        <a:t>26/3/2015</a:t>
                      </a:r>
                    </a:p>
                  </a:txBody>
                  <a:tcPr marL="9525" marR="9525" marT="9525" marB="0" anchor="ctr">
                    <a:lnL>
                      <a:noFill/>
                    </a:lnL>
                    <a:lnR>
                      <a:noFill/>
                    </a:lnR>
                    <a:lnT>
                      <a:noFill/>
                    </a:lnT>
                    <a:lnB>
                      <a:noFill/>
                    </a:lnB>
                  </a:tcPr>
                </a:tc>
                <a:tc>
                  <a:txBody>
                    <a:bodyPr/>
                    <a:lstStyle/>
                    <a:p>
                      <a:pPr algn="l" fontAlgn="ctr"/>
                      <a:r>
                        <a:rPr lang="en-US" sz="800" b="0" i="0" u="none" strike="noStrike">
                          <a:solidFill>
                            <a:srgbClr val="000000"/>
                          </a:solidFill>
                          <a:effectLst/>
                          <a:latin typeface="Calibri"/>
                        </a:rPr>
                        <a:t>Retail Sales</a:t>
                      </a:r>
                    </a:p>
                  </a:txBody>
                  <a:tcPr marL="9525" marR="9525" marT="9525" marB="0" anchor="ctr">
                    <a:lnL>
                      <a:noFill/>
                    </a:lnL>
                    <a:lnR>
                      <a:noFill/>
                    </a:lnR>
                    <a:lnT>
                      <a:noFill/>
                    </a:lnT>
                    <a:lnB>
                      <a:noFill/>
                    </a:lnB>
                  </a:tcPr>
                </a:tc>
                <a:tc>
                  <a:txBody>
                    <a:bodyPr/>
                    <a:lstStyle/>
                    <a:p>
                      <a:pPr algn="ctr" fontAlgn="ctr"/>
                      <a:r>
                        <a:rPr lang="en-US" sz="800" b="0" i="0" u="none" strike="noStrike">
                          <a:solidFill>
                            <a:srgbClr val="000000"/>
                          </a:solidFill>
                          <a:effectLst/>
                          <a:latin typeface="Calibri"/>
                        </a:rPr>
                        <a:t>Feb-15</a:t>
                      </a:r>
                    </a:p>
                  </a:txBody>
                  <a:tcPr marL="9525" marR="9525" marT="9525" marB="0" anchor="ctr">
                    <a:lnL>
                      <a:noFill/>
                    </a:lnL>
                    <a:lnR>
                      <a:noFill/>
                    </a:lnR>
                    <a:lnT>
                      <a:noFill/>
                    </a:lnT>
                    <a:lnB>
                      <a:noFill/>
                    </a:lnB>
                  </a:tcPr>
                </a:tc>
                <a:tc>
                  <a:txBody>
                    <a:bodyPr/>
                    <a:lstStyle/>
                    <a:p>
                      <a:pPr algn="ctr" fontAlgn="ctr"/>
                      <a:r>
                        <a:rPr lang="en-US" sz="800" b="0" i="0" u="none" strike="noStrike">
                          <a:solidFill>
                            <a:srgbClr val="000000"/>
                          </a:solidFill>
                          <a:effectLst/>
                          <a:latin typeface="Calibri"/>
                        </a:rPr>
                        <a:t>MoM %</a:t>
                      </a:r>
                    </a:p>
                  </a:txBody>
                  <a:tcPr marL="9525" marR="9525" marT="9525" marB="0" anchor="ctr">
                    <a:lnL>
                      <a:noFill/>
                    </a:lnL>
                    <a:lnR>
                      <a:noFill/>
                    </a:lnR>
                    <a:lnT>
                      <a:noFill/>
                    </a:lnT>
                    <a:lnB>
                      <a:noFill/>
                    </a:lnB>
                  </a:tcPr>
                </a:tc>
                <a:tc>
                  <a:txBody>
                    <a:bodyPr/>
                    <a:lstStyle/>
                    <a:p>
                      <a:pPr algn="ctr" fontAlgn="ctr"/>
                      <a:r>
                        <a:rPr lang="en-US" sz="800" b="0" i="0" u="none" strike="noStrike">
                          <a:solidFill>
                            <a:srgbClr val="000000"/>
                          </a:solidFill>
                          <a:effectLst/>
                          <a:latin typeface="Calibri"/>
                        </a:rPr>
                        <a:t>0.64</a:t>
                      </a:r>
                    </a:p>
                  </a:txBody>
                  <a:tcPr marL="9525" marR="9525" marT="9525" marB="0" anchor="ctr">
                    <a:lnL>
                      <a:noFill/>
                    </a:lnL>
                    <a:lnR>
                      <a:noFill/>
                    </a:lnR>
                    <a:lnT>
                      <a:noFill/>
                    </a:lnT>
                    <a:lnB>
                      <a:noFill/>
                    </a:lnB>
                  </a:tcPr>
                </a:tc>
                <a:tc>
                  <a:txBody>
                    <a:bodyPr/>
                    <a:lstStyle/>
                    <a:p>
                      <a:pPr algn="ctr" fontAlgn="ctr"/>
                      <a:r>
                        <a:rPr lang="en-US" sz="800" b="0" i="0" u="none" strike="noStrike">
                          <a:solidFill>
                            <a:srgbClr val="000000"/>
                          </a:solidFill>
                          <a:effectLst/>
                          <a:latin typeface="Calibri"/>
                        </a:rPr>
                        <a:t>0.38</a:t>
                      </a:r>
                    </a:p>
                  </a:txBody>
                  <a:tcPr marL="9525" marR="9525" marT="9525" marB="0" anchor="ctr">
                    <a:lnL>
                      <a:noFill/>
                    </a:lnL>
                    <a:lnR>
                      <a:noFill/>
                    </a:lnR>
                    <a:lnT>
                      <a:noFill/>
                    </a:lnT>
                    <a:lnB>
                      <a:noFill/>
                    </a:lnB>
                  </a:tcPr>
                </a:tc>
                <a:tc>
                  <a:txBody>
                    <a:bodyPr/>
                    <a:lstStyle/>
                    <a:p>
                      <a:pPr algn="ctr" fontAlgn="ctr"/>
                      <a:r>
                        <a:rPr lang="en-US" sz="800" b="0" i="0" u="none" strike="noStrike">
                          <a:solidFill>
                            <a:srgbClr val="000000"/>
                          </a:solidFill>
                          <a:effectLst/>
                          <a:latin typeface="Calibri"/>
                        </a:rPr>
                        <a:t>0.06</a:t>
                      </a:r>
                    </a:p>
                  </a:txBody>
                  <a:tcPr marL="9525" marR="9525" marT="9525" marB="0" anchor="ctr">
                    <a:lnL>
                      <a:noFill/>
                    </a:lnL>
                    <a:lnR>
                      <a:noFill/>
                    </a:lnR>
                    <a:lnT>
                      <a:noFill/>
                    </a:lnT>
                    <a:lnB>
                      <a:noFill/>
                    </a:lnB>
                  </a:tcPr>
                </a:tc>
                <a:tc>
                  <a:txBody>
                    <a:bodyPr/>
                    <a:lstStyle/>
                    <a:p>
                      <a:pPr algn="ctr" fontAlgn="ctr"/>
                      <a:r>
                        <a:rPr lang="en-US" sz="800" b="0" i="0" u="none" strike="noStrike">
                          <a:solidFill>
                            <a:srgbClr val="000000"/>
                          </a:solidFill>
                          <a:effectLst/>
                          <a:latin typeface="Calibri"/>
                        </a:rPr>
                        <a:t>0.07</a:t>
                      </a:r>
                    </a:p>
                  </a:txBody>
                  <a:tcPr marL="9525" marR="9525" marT="9525" marB="0" anchor="ctr">
                    <a:lnL>
                      <a:noFill/>
                    </a:lnL>
                    <a:lnR>
                      <a:noFill/>
                    </a:lnR>
                    <a:lnT>
                      <a:noFill/>
                    </a:lnT>
                    <a:lnB>
                      <a:noFill/>
                    </a:lnB>
                  </a:tcPr>
                </a:tc>
              </a:tr>
              <a:tr h="154393">
                <a:tc>
                  <a:txBody>
                    <a:bodyPr/>
                    <a:lstStyle/>
                    <a:p>
                      <a:pPr algn="l" fontAlgn="ctr"/>
                      <a:r>
                        <a:rPr lang="en-US" sz="800" b="0" i="0" u="none" strike="noStrike" dirty="0">
                          <a:solidFill>
                            <a:srgbClr val="000000"/>
                          </a:solidFill>
                          <a:effectLst/>
                          <a:latin typeface="Calibri"/>
                        </a:rPr>
                        <a:t>23/3/2015</a:t>
                      </a:r>
                    </a:p>
                  </a:txBody>
                  <a:tcPr marL="9525" marR="9525" marT="9525" marB="0" anchor="ctr">
                    <a:lnL>
                      <a:noFill/>
                    </a:lnL>
                    <a:lnR>
                      <a:noFill/>
                    </a:lnR>
                    <a:lnT>
                      <a:noFill/>
                    </a:lnT>
                    <a:lnB>
                      <a:noFill/>
                    </a:lnB>
                    <a:solidFill>
                      <a:srgbClr val="F2F2F2"/>
                    </a:solidFill>
                  </a:tcPr>
                </a:tc>
                <a:tc>
                  <a:txBody>
                    <a:bodyPr/>
                    <a:lstStyle/>
                    <a:p>
                      <a:pPr algn="l" fontAlgn="ctr"/>
                      <a:r>
                        <a:rPr lang="en-US" sz="800" b="0" i="0" u="none" strike="noStrike">
                          <a:solidFill>
                            <a:srgbClr val="000000"/>
                          </a:solidFill>
                          <a:effectLst/>
                          <a:latin typeface="Calibri"/>
                        </a:rPr>
                        <a:t>Industrial Trends: Total Order Book</a:t>
                      </a:r>
                    </a:p>
                  </a:txBody>
                  <a:tcPr marL="9525" marR="9525" marT="9525" marB="0" anchor="ctr">
                    <a:lnL>
                      <a:noFill/>
                    </a:lnL>
                    <a:lnR>
                      <a:noFill/>
                    </a:lnR>
                    <a:lnT>
                      <a:noFill/>
                    </a:lnT>
                    <a:lnB>
                      <a:noFill/>
                    </a:lnB>
                    <a:solidFill>
                      <a:srgbClr val="F2F2F2"/>
                    </a:solidFill>
                  </a:tcPr>
                </a:tc>
                <a:tc>
                  <a:txBody>
                    <a:bodyPr/>
                    <a:lstStyle/>
                    <a:p>
                      <a:pPr algn="ctr" fontAlgn="ctr"/>
                      <a:r>
                        <a:rPr lang="en-US" sz="800" b="0" i="0" u="none" strike="noStrike">
                          <a:solidFill>
                            <a:srgbClr val="000000"/>
                          </a:solidFill>
                          <a:effectLst/>
                          <a:latin typeface="Calibri"/>
                        </a:rPr>
                        <a:t>Mar-15</a:t>
                      </a:r>
                    </a:p>
                  </a:txBody>
                  <a:tcPr marL="9525" marR="9525" marT="9525" marB="0" anchor="ctr">
                    <a:lnL>
                      <a:noFill/>
                    </a:lnL>
                    <a:lnR>
                      <a:noFill/>
                    </a:lnR>
                    <a:lnT>
                      <a:noFill/>
                    </a:lnT>
                    <a:lnB>
                      <a:noFill/>
                    </a:lnB>
                    <a:solidFill>
                      <a:srgbClr val="F2F2F2"/>
                    </a:solidFill>
                  </a:tcPr>
                </a:tc>
                <a:tc>
                  <a:txBody>
                    <a:bodyPr/>
                    <a:lstStyle/>
                    <a:p>
                      <a:pPr algn="ctr" fontAlgn="ctr"/>
                      <a:r>
                        <a:rPr lang="en-US" sz="800" b="0" i="0" u="none" strike="noStrike">
                          <a:solidFill>
                            <a:srgbClr val="000000"/>
                          </a:solidFill>
                          <a:effectLst/>
                          <a:latin typeface="Calibri"/>
                        </a:rPr>
                        <a:t>Index</a:t>
                      </a:r>
                    </a:p>
                  </a:txBody>
                  <a:tcPr marL="9525" marR="9525" marT="9525" marB="0" anchor="ctr">
                    <a:lnL>
                      <a:noFill/>
                    </a:lnL>
                    <a:lnR>
                      <a:noFill/>
                    </a:lnR>
                    <a:lnT>
                      <a:noFill/>
                    </a:lnT>
                    <a:lnB>
                      <a:noFill/>
                    </a:lnB>
                    <a:solidFill>
                      <a:srgbClr val="F2F2F2"/>
                    </a:solidFill>
                  </a:tcPr>
                </a:tc>
                <a:tc>
                  <a:txBody>
                    <a:bodyPr/>
                    <a:lstStyle/>
                    <a:p>
                      <a:pPr algn="ctr" fontAlgn="ctr"/>
                      <a:r>
                        <a:rPr lang="en-US" sz="800" b="0" i="0" u="none" strike="noStrike">
                          <a:solidFill>
                            <a:srgbClr val="000000"/>
                          </a:solidFill>
                          <a:effectLst/>
                          <a:latin typeface="Calibri"/>
                        </a:rPr>
                        <a:t>0.00</a:t>
                      </a:r>
                    </a:p>
                  </a:txBody>
                  <a:tcPr marL="9525" marR="9525" marT="9525" marB="0" anchor="ctr">
                    <a:lnL>
                      <a:noFill/>
                    </a:lnL>
                    <a:lnR>
                      <a:noFill/>
                    </a:lnR>
                    <a:lnT>
                      <a:noFill/>
                    </a:lnT>
                    <a:lnB>
                      <a:noFill/>
                    </a:lnB>
                    <a:solidFill>
                      <a:srgbClr val="F2F2F2"/>
                    </a:solidFill>
                  </a:tcPr>
                </a:tc>
                <a:tc>
                  <a:txBody>
                    <a:bodyPr/>
                    <a:lstStyle/>
                    <a:p>
                      <a:pPr algn="ctr" fontAlgn="ctr"/>
                      <a:r>
                        <a:rPr lang="en-US" sz="800" b="0" i="0" u="none" strike="noStrike">
                          <a:solidFill>
                            <a:srgbClr val="000000"/>
                          </a:solidFill>
                          <a:effectLst/>
                          <a:latin typeface="Calibri"/>
                        </a:rPr>
                        <a:t>6.54</a:t>
                      </a:r>
                    </a:p>
                  </a:txBody>
                  <a:tcPr marL="9525" marR="9525" marT="9525" marB="0" anchor="ctr">
                    <a:lnL>
                      <a:noFill/>
                    </a:lnL>
                    <a:lnR>
                      <a:noFill/>
                    </a:lnR>
                    <a:lnT>
                      <a:noFill/>
                    </a:lnT>
                    <a:lnB>
                      <a:noFill/>
                    </a:lnB>
                    <a:solidFill>
                      <a:srgbClr val="F2F2F2"/>
                    </a:solidFill>
                  </a:tcPr>
                </a:tc>
                <a:tc>
                  <a:txBody>
                    <a:bodyPr/>
                    <a:lstStyle/>
                    <a:p>
                      <a:pPr algn="ctr" fontAlgn="ctr"/>
                      <a:r>
                        <a:rPr lang="en-US" sz="800" b="0" i="0" u="none" strike="noStrike">
                          <a:solidFill>
                            <a:srgbClr val="000000"/>
                          </a:solidFill>
                          <a:effectLst/>
                          <a:latin typeface="Calibri"/>
                        </a:rPr>
                        <a:t>-0.37</a:t>
                      </a:r>
                    </a:p>
                  </a:txBody>
                  <a:tcPr marL="9525" marR="9525" marT="9525" marB="0" anchor="ctr">
                    <a:lnL>
                      <a:noFill/>
                    </a:lnL>
                    <a:lnR>
                      <a:noFill/>
                    </a:lnR>
                    <a:lnT>
                      <a:noFill/>
                    </a:lnT>
                    <a:lnB>
                      <a:noFill/>
                    </a:lnB>
                    <a:solidFill>
                      <a:srgbClr val="F2F2F2"/>
                    </a:solidFill>
                  </a:tcPr>
                </a:tc>
                <a:tc>
                  <a:txBody>
                    <a:bodyPr/>
                    <a:lstStyle/>
                    <a:p>
                      <a:pPr algn="ctr" fontAlgn="ctr"/>
                      <a:r>
                        <a:rPr lang="en-US" sz="800" b="0" i="0" u="none" strike="noStrike">
                          <a:solidFill>
                            <a:srgbClr val="000000"/>
                          </a:solidFill>
                          <a:effectLst/>
                          <a:latin typeface="Calibri"/>
                        </a:rPr>
                        <a:t>-0.99</a:t>
                      </a:r>
                    </a:p>
                  </a:txBody>
                  <a:tcPr marL="9525" marR="9525" marT="9525" marB="0" anchor="ctr">
                    <a:lnL>
                      <a:noFill/>
                    </a:lnL>
                    <a:lnR>
                      <a:noFill/>
                    </a:lnR>
                    <a:lnT>
                      <a:noFill/>
                    </a:lnT>
                    <a:lnB>
                      <a:noFill/>
                    </a:lnB>
                    <a:solidFill>
                      <a:srgbClr val="F2F2F2"/>
                    </a:solidFill>
                  </a:tcPr>
                </a:tc>
              </a:tr>
              <a:tr h="154393">
                <a:tc>
                  <a:txBody>
                    <a:bodyPr/>
                    <a:lstStyle/>
                    <a:p>
                      <a:pPr algn="l" fontAlgn="ctr"/>
                      <a:r>
                        <a:rPr lang="en-US" sz="800" b="0" i="0" u="none" strike="noStrike" dirty="0">
                          <a:solidFill>
                            <a:srgbClr val="000000"/>
                          </a:solidFill>
                          <a:effectLst/>
                          <a:latin typeface="Calibri"/>
                        </a:rPr>
                        <a:t>18/3/2015</a:t>
                      </a:r>
                    </a:p>
                  </a:txBody>
                  <a:tcPr marL="9525" marR="9525" marT="9525" marB="0" anchor="ctr">
                    <a:lnL>
                      <a:noFill/>
                    </a:lnL>
                    <a:lnR>
                      <a:noFill/>
                    </a:lnR>
                    <a:lnT>
                      <a:noFill/>
                    </a:lnT>
                    <a:lnB>
                      <a:noFill/>
                    </a:lnB>
                  </a:tcPr>
                </a:tc>
                <a:tc>
                  <a:txBody>
                    <a:bodyPr/>
                    <a:lstStyle/>
                    <a:p>
                      <a:pPr algn="l" fontAlgn="ctr"/>
                      <a:r>
                        <a:rPr lang="en-US" sz="800" b="0" i="0" u="none" strike="noStrike">
                          <a:solidFill>
                            <a:srgbClr val="000000"/>
                          </a:solidFill>
                          <a:effectLst/>
                          <a:latin typeface="Calibri"/>
                        </a:rPr>
                        <a:t>Claimant Count Rate</a:t>
                      </a:r>
                    </a:p>
                  </a:txBody>
                  <a:tcPr marL="9525" marR="9525" marT="9525" marB="0" anchor="ctr">
                    <a:lnL>
                      <a:noFill/>
                    </a:lnL>
                    <a:lnR>
                      <a:noFill/>
                    </a:lnR>
                    <a:lnT>
                      <a:noFill/>
                    </a:lnT>
                    <a:lnB>
                      <a:noFill/>
                    </a:lnB>
                  </a:tcPr>
                </a:tc>
                <a:tc>
                  <a:txBody>
                    <a:bodyPr/>
                    <a:lstStyle/>
                    <a:p>
                      <a:pPr algn="ctr" fontAlgn="ctr"/>
                      <a:r>
                        <a:rPr lang="en-US" sz="800" b="0" i="0" u="none" strike="noStrike">
                          <a:solidFill>
                            <a:srgbClr val="000000"/>
                          </a:solidFill>
                          <a:effectLst/>
                          <a:latin typeface="Calibri"/>
                        </a:rPr>
                        <a:t>Feb-15</a:t>
                      </a:r>
                    </a:p>
                  </a:txBody>
                  <a:tcPr marL="9525" marR="9525" marT="9525" marB="0" anchor="ctr">
                    <a:lnL>
                      <a:noFill/>
                    </a:lnL>
                    <a:lnR>
                      <a:noFill/>
                    </a:lnR>
                    <a:lnT>
                      <a:noFill/>
                    </a:lnT>
                    <a:lnB>
                      <a:noFill/>
                    </a:lnB>
                  </a:tcPr>
                </a:tc>
                <a:tc>
                  <a:txBody>
                    <a:bodyPr/>
                    <a:lstStyle/>
                    <a:p>
                      <a:pPr algn="ctr" fontAlgn="ctr"/>
                      <a:r>
                        <a:rPr lang="en-US" sz="800" b="0" i="0" u="none" strike="noStrike">
                          <a:solidFill>
                            <a:srgbClr val="000000"/>
                          </a:solidFill>
                          <a:effectLst/>
                          <a:latin typeface="Calibri"/>
                        </a:rPr>
                        <a:t>Rate %</a:t>
                      </a:r>
                    </a:p>
                  </a:txBody>
                  <a:tcPr marL="9525" marR="9525" marT="9525" marB="0" anchor="ctr">
                    <a:lnL>
                      <a:noFill/>
                    </a:lnL>
                    <a:lnR>
                      <a:noFill/>
                    </a:lnR>
                    <a:lnT>
                      <a:noFill/>
                    </a:lnT>
                    <a:lnB>
                      <a:noFill/>
                    </a:lnB>
                  </a:tcPr>
                </a:tc>
                <a:tc>
                  <a:txBody>
                    <a:bodyPr/>
                    <a:lstStyle/>
                    <a:p>
                      <a:pPr algn="ctr" fontAlgn="ctr"/>
                      <a:r>
                        <a:rPr lang="en-US" sz="800" b="0" i="0" u="none" strike="noStrike">
                          <a:solidFill>
                            <a:srgbClr val="000000"/>
                          </a:solidFill>
                          <a:effectLst/>
                          <a:latin typeface="Calibri"/>
                        </a:rPr>
                        <a:t>2.40</a:t>
                      </a:r>
                    </a:p>
                  </a:txBody>
                  <a:tcPr marL="9525" marR="9525" marT="9525" marB="0" anchor="ctr">
                    <a:lnL>
                      <a:noFill/>
                    </a:lnL>
                    <a:lnR>
                      <a:noFill/>
                    </a:lnR>
                    <a:lnT>
                      <a:noFill/>
                    </a:lnT>
                    <a:lnB>
                      <a:noFill/>
                    </a:lnB>
                  </a:tcPr>
                </a:tc>
                <a:tc>
                  <a:txBody>
                    <a:bodyPr/>
                    <a:lstStyle/>
                    <a:p>
                      <a:pPr algn="ctr" fontAlgn="ctr"/>
                      <a:r>
                        <a:rPr lang="en-US" sz="800" b="0" i="0" u="none" strike="noStrike">
                          <a:solidFill>
                            <a:srgbClr val="000000"/>
                          </a:solidFill>
                          <a:effectLst/>
                          <a:latin typeface="Calibri"/>
                        </a:rPr>
                        <a:t>2.41</a:t>
                      </a:r>
                    </a:p>
                  </a:txBody>
                  <a:tcPr marL="9525" marR="9525" marT="9525" marB="0" anchor="ctr">
                    <a:lnL>
                      <a:noFill/>
                    </a:lnL>
                    <a:lnR>
                      <a:noFill/>
                    </a:lnR>
                    <a:lnT>
                      <a:noFill/>
                    </a:lnT>
                    <a:lnB>
                      <a:noFill/>
                    </a:lnB>
                  </a:tcPr>
                </a:tc>
                <a:tc>
                  <a:txBody>
                    <a:bodyPr/>
                    <a:lstStyle/>
                    <a:p>
                      <a:pPr algn="ctr" fontAlgn="ctr"/>
                      <a:r>
                        <a:rPr lang="en-US" sz="800" b="0" i="0" u="none" strike="noStrike">
                          <a:solidFill>
                            <a:srgbClr val="000000"/>
                          </a:solidFill>
                          <a:effectLst/>
                          <a:latin typeface="Calibri"/>
                        </a:rPr>
                        <a:t>0.36</a:t>
                      </a:r>
                    </a:p>
                  </a:txBody>
                  <a:tcPr marL="9525" marR="9525" marT="9525" marB="0" anchor="ctr">
                    <a:lnL>
                      <a:noFill/>
                    </a:lnL>
                    <a:lnR>
                      <a:noFill/>
                    </a:lnR>
                    <a:lnT>
                      <a:noFill/>
                    </a:lnT>
                    <a:lnB>
                      <a:noFill/>
                    </a:lnB>
                  </a:tcPr>
                </a:tc>
                <a:tc>
                  <a:txBody>
                    <a:bodyPr/>
                    <a:lstStyle/>
                    <a:p>
                      <a:pPr algn="ctr" fontAlgn="ctr"/>
                      <a:r>
                        <a:rPr lang="en-US" sz="800" b="0" i="0" u="none" strike="noStrike">
                          <a:solidFill>
                            <a:srgbClr val="000000"/>
                          </a:solidFill>
                          <a:effectLst/>
                          <a:latin typeface="Calibri"/>
                        </a:rPr>
                        <a:t>0.42</a:t>
                      </a:r>
                    </a:p>
                  </a:txBody>
                  <a:tcPr marL="9525" marR="9525" marT="9525" marB="0" anchor="ctr">
                    <a:lnL>
                      <a:noFill/>
                    </a:lnL>
                    <a:lnR>
                      <a:noFill/>
                    </a:lnR>
                    <a:lnT>
                      <a:noFill/>
                    </a:lnT>
                    <a:lnB>
                      <a:noFill/>
                    </a:lnB>
                  </a:tcPr>
                </a:tc>
              </a:tr>
              <a:tr h="154393">
                <a:tc>
                  <a:txBody>
                    <a:bodyPr/>
                    <a:lstStyle/>
                    <a:p>
                      <a:pPr algn="l" fontAlgn="ctr"/>
                      <a:r>
                        <a:rPr lang="en-US" sz="800" b="0" i="0" u="none" strike="noStrike" dirty="0">
                          <a:solidFill>
                            <a:srgbClr val="000000"/>
                          </a:solidFill>
                          <a:effectLst/>
                          <a:latin typeface="Calibri"/>
                        </a:rPr>
                        <a:t>12/3/2015</a:t>
                      </a:r>
                    </a:p>
                  </a:txBody>
                  <a:tcPr marL="9525" marR="9525" marT="9525" marB="0" anchor="ctr">
                    <a:lnL>
                      <a:noFill/>
                    </a:lnL>
                    <a:lnR>
                      <a:noFill/>
                    </a:lnR>
                    <a:lnT>
                      <a:noFill/>
                    </a:lnT>
                    <a:lnB>
                      <a:noFill/>
                    </a:lnB>
                    <a:solidFill>
                      <a:srgbClr val="F2F2F2"/>
                    </a:solidFill>
                  </a:tcPr>
                </a:tc>
                <a:tc>
                  <a:txBody>
                    <a:bodyPr/>
                    <a:lstStyle/>
                    <a:p>
                      <a:pPr algn="l" fontAlgn="ctr"/>
                      <a:r>
                        <a:rPr lang="en-US" sz="800" b="0" i="0" u="none" strike="noStrike">
                          <a:solidFill>
                            <a:srgbClr val="000000"/>
                          </a:solidFill>
                          <a:effectLst/>
                          <a:latin typeface="Calibri"/>
                        </a:rPr>
                        <a:t>Imports</a:t>
                      </a:r>
                    </a:p>
                  </a:txBody>
                  <a:tcPr marL="9525" marR="9525" marT="9525" marB="0" anchor="ctr">
                    <a:lnL>
                      <a:noFill/>
                    </a:lnL>
                    <a:lnR>
                      <a:noFill/>
                    </a:lnR>
                    <a:lnT>
                      <a:noFill/>
                    </a:lnT>
                    <a:lnB>
                      <a:noFill/>
                    </a:lnB>
                    <a:solidFill>
                      <a:srgbClr val="F2F2F2"/>
                    </a:solidFill>
                  </a:tcPr>
                </a:tc>
                <a:tc>
                  <a:txBody>
                    <a:bodyPr/>
                    <a:lstStyle/>
                    <a:p>
                      <a:pPr algn="ctr" fontAlgn="ctr"/>
                      <a:r>
                        <a:rPr lang="en-US" sz="800" b="0" i="0" u="none" strike="noStrike">
                          <a:solidFill>
                            <a:srgbClr val="000000"/>
                          </a:solidFill>
                          <a:effectLst/>
                          <a:latin typeface="Calibri"/>
                        </a:rPr>
                        <a:t>Jan-15</a:t>
                      </a:r>
                    </a:p>
                  </a:txBody>
                  <a:tcPr marL="9525" marR="9525" marT="9525" marB="0" anchor="ctr">
                    <a:lnL>
                      <a:noFill/>
                    </a:lnL>
                    <a:lnR>
                      <a:noFill/>
                    </a:lnR>
                    <a:lnT>
                      <a:noFill/>
                    </a:lnT>
                    <a:lnB>
                      <a:noFill/>
                    </a:lnB>
                    <a:solidFill>
                      <a:srgbClr val="F2F2F2"/>
                    </a:solidFill>
                  </a:tcPr>
                </a:tc>
                <a:tc>
                  <a:txBody>
                    <a:bodyPr/>
                    <a:lstStyle/>
                    <a:p>
                      <a:pPr algn="ctr" fontAlgn="ctr"/>
                      <a:r>
                        <a:rPr lang="en-US" sz="800" b="0" i="0" u="none" strike="noStrike">
                          <a:solidFill>
                            <a:srgbClr val="000000"/>
                          </a:solidFill>
                          <a:effectLst/>
                          <a:latin typeface="Calibri"/>
                        </a:rPr>
                        <a:t>MoM %</a:t>
                      </a:r>
                    </a:p>
                  </a:txBody>
                  <a:tcPr marL="9525" marR="9525" marT="9525" marB="0" anchor="ctr">
                    <a:lnL>
                      <a:noFill/>
                    </a:lnL>
                    <a:lnR>
                      <a:noFill/>
                    </a:lnR>
                    <a:lnT>
                      <a:noFill/>
                    </a:lnT>
                    <a:lnB>
                      <a:noFill/>
                    </a:lnB>
                    <a:solidFill>
                      <a:srgbClr val="F2F2F2"/>
                    </a:solidFill>
                  </a:tcPr>
                </a:tc>
                <a:tc>
                  <a:txBody>
                    <a:bodyPr/>
                    <a:lstStyle/>
                    <a:p>
                      <a:pPr algn="ctr" fontAlgn="ctr"/>
                      <a:r>
                        <a:rPr lang="en-US" sz="800" b="0" i="0" u="none" strike="noStrike">
                          <a:solidFill>
                            <a:srgbClr val="000000"/>
                          </a:solidFill>
                          <a:effectLst/>
                          <a:latin typeface="Calibri"/>
                        </a:rPr>
                        <a:t>-5.55</a:t>
                      </a:r>
                    </a:p>
                  </a:txBody>
                  <a:tcPr marL="9525" marR="9525" marT="9525" marB="0" anchor="ctr">
                    <a:lnL>
                      <a:noFill/>
                    </a:lnL>
                    <a:lnR>
                      <a:noFill/>
                    </a:lnR>
                    <a:lnT>
                      <a:noFill/>
                    </a:lnT>
                    <a:lnB>
                      <a:noFill/>
                    </a:lnB>
                    <a:solidFill>
                      <a:srgbClr val="F2F2F2"/>
                    </a:solidFill>
                  </a:tcPr>
                </a:tc>
                <a:tc>
                  <a:txBody>
                    <a:bodyPr/>
                    <a:lstStyle/>
                    <a:p>
                      <a:pPr algn="ctr" fontAlgn="ctr"/>
                      <a:r>
                        <a:rPr lang="en-US" sz="800" b="0" i="0" u="none" strike="noStrike">
                          <a:solidFill>
                            <a:srgbClr val="000000"/>
                          </a:solidFill>
                          <a:effectLst/>
                          <a:latin typeface="Calibri"/>
                        </a:rPr>
                        <a:t>-0.26</a:t>
                      </a:r>
                    </a:p>
                  </a:txBody>
                  <a:tcPr marL="9525" marR="9525" marT="9525" marB="0" anchor="ctr">
                    <a:lnL>
                      <a:noFill/>
                    </a:lnL>
                    <a:lnR>
                      <a:noFill/>
                    </a:lnR>
                    <a:lnT>
                      <a:noFill/>
                    </a:lnT>
                    <a:lnB>
                      <a:noFill/>
                    </a:lnB>
                    <a:solidFill>
                      <a:srgbClr val="F2F2F2"/>
                    </a:solidFill>
                  </a:tcPr>
                </a:tc>
                <a:tc>
                  <a:txBody>
                    <a:bodyPr/>
                    <a:lstStyle/>
                    <a:p>
                      <a:pPr algn="ctr" fontAlgn="ctr"/>
                      <a:r>
                        <a:rPr lang="en-US" sz="800" b="0" i="0" u="none" strike="noStrike">
                          <a:solidFill>
                            <a:srgbClr val="000000"/>
                          </a:solidFill>
                          <a:effectLst/>
                          <a:latin typeface="Calibri"/>
                        </a:rPr>
                        <a:t>-0.76</a:t>
                      </a:r>
                    </a:p>
                  </a:txBody>
                  <a:tcPr marL="9525" marR="9525" marT="9525" marB="0" anchor="ctr">
                    <a:lnL>
                      <a:noFill/>
                    </a:lnL>
                    <a:lnR>
                      <a:noFill/>
                    </a:lnR>
                    <a:lnT>
                      <a:noFill/>
                    </a:lnT>
                    <a:lnB>
                      <a:noFill/>
                    </a:lnB>
                    <a:solidFill>
                      <a:srgbClr val="F2F2F2"/>
                    </a:solidFill>
                  </a:tcPr>
                </a:tc>
                <a:tc>
                  <a:txBody>
                    <a:bodyPr/>
                    <a:lstStyle/>
                    <a:p>
                      <a:pPr algn="ctr" fontAlgn="ctr"/>
                      <a:r>
                        <a:rPr lang="en-US" sz="800" b="0" i="0" u="none" strike="noStrike">
                          <a:solidFill>
                            <a:srgbClr val="000000"/>
                          </a:solidFill>
                          <a:effectLst/>
                          <a:latin typeface="Calibri"/>
                        </a:rPr>
                        <a:t>-0.78</a:t>
                      </a:r>
                    </a:p>
                  </a:txBody>
                  <a:tcPr marL="9525" marR="9525" marT="9525" marB="0" anchor="ctr">
                    <a:lnL>
                      <a:noFill/>
                    </a:lnL>
                    <a:lnR>
                      <a:noFill/>
                    </a:lnR>
                    <a:lnT>
                      <a:noFill/>
                    </a:lnT>
                    <a:lnB>
                      <a:noFill/>
                    </a:lnB>
                    <a:solidFill>
                      <a:srgbClr val="F2F2F2"/>
                    </a:solidFill>
                  </a:tcPr>
                </a:tc>
              </a:tr>
              <a:tr h="154393">
                <a:tc>
                  <a:txBody>
                    <a:bodyPr/>
                    <a:lstStyle/>
                    <a:p>
                      <a:pPr algn="l" fontAlgn="ctr"/>
                      <a:r>
                        <a:rPr lang="en-US" sz="800" b="0" i="0" u="none" strike="noStrike" dirty="0">
                          <a:solidFill>
                            <a:srgbClr val="000000"/>
                          </a:solidFill>
                          <a:effectLst/>
                          <a:latin typeface="Calibri"/>
                        </a:rPr>
                        <a:t>12/3/2015</a:t>
                      </a:r>
                    </a:p>
                  </a:txBody>
                  <a:tcPr marL="9525" marR="9525" marT="9525" marB="0" anchor="ctr">
                    <a:lnL>
                      <a:noFill/>
                    </a:lnL>
                    <a:lnR>
                      <a:noFill/>
                    </a:lnR>
                    <a:lnT>
                      <a:noFill/>
                    </a:lnT>
                    <a:lnB>
                      <a:noFill/>
                    </a:lnB>
                  </a:tcPr>
                </a:tc>
                <a:tc>
                  <a:txBody>
                    <a:bodyPr/>
                    <a:lstStyle/>
                    <a:p>
                      <a:pPr algn="l" fontAlgn="ctr"/>
                      <a:r>
                        <a:rPr lang="en-US" sz="800" b="0" i="0" u="none" strike="noStrike">
                          <a:solidFill>
                            <a:srgbClr val="000000"/>
                          </a:solidFill>
                          <a:effectLst/>
                          <a:latin typeface="Calibri"/>
                        </a:rPr>
                        <a:t>Exports</a:t>
                      </a:r>
                    </a:p>
                  </a:txBody>
                  <a:tcPr marL="9525" marR="9525" marT="9525" marB="0" anchor="ctr">
                    <a:lnL>
                      <a:noFill/>
                    </a:lnL>
                    <a:lnR>
                      <a:noFill/>
                    </a:lnR>
                    <a:lnT>
                      <a:noFill/>
                    </a:lnT>
                    <a:lnB>
                      <a:noFill/>
                    </a:lnB>
                  </a:tcPr>
                </a:tc>
                <a:tc>
                  <a:txBody>
                    <a:bodyPr/>
                    <a:lstStyle/>
                    <a:p>
                      <a:pPr algn="ctr" fontAlgn="ctr"/>
                      <a:r>
                        <a:rPr lang="en-US" sz="800" b="0" i="0" u="none" strike="noStrike">
                          <a:solidFill>
                            <a:srgbClr val="000000"/>
                          </a:solidFill>
                          <a:effectLst/>
                          <a:latin typeface="Calibri"/>
                        </a:rPr>
                        <a:t>Jan-15</a:t>
                      </a:r>
                    </a:p>
                  </a:txBody>
                  <a:tcPr marL="9525" marR="9525" marT="9525" marB="0" anchor="ctr">
                    <a:lnL>
                      <a:noFill/>
                    </a:lnL>
                    <a:lnR>
                      <a:noFill/>
                    </a:lnR>
                    <a:lnT>
                      <a:noFill/>
                    </a:lnT>
                    <a:lnB>
                      <a:noFill/>
                    </a:lnB>
                  </a:tcPr>
                </a:tc>
                <a:tc>
                  <a:txBody>
                    <a:bodyPr/>
                    <a:lstStyle/>
                    <a:p>
                      <a:pPr algn="ctr" fontAlgn="ctr"/>
                      <a:r>
                        <a:rPr lang="en-US" sz="800" b="0" i="0" u="none" strike="noStrike">
                          <a:solidFill>
                            <a:srgbClr val="000000"/>
                          </a:solidFill>
                          <a:effectLst/>
                          <a:latin typeface="Calibri"/>
                        </a:rPr>
                        <a:t>MoM %</a:t>
                      </a:r>
                    </a:p>
                  </a:txBody>
                  <a:tcPr marL="9525" marR="9525" marT="9525" marB="0" anchor="ctr">
                    <a:lnL>
                      <a:noFill/>
                    </a:lnL>
                    <a:lnR>
                      <a:noFill/>
                    </a:lnR>
                    <a:lnT>
                      <a:noFill/>
                    </a:lnT>
                    <a:lnB>
                      <a:noFill/>
                    </a:lnB>
                  </a:tcPr>
                </a:tc>
                <a:tc>
                  <a:txBody>
                    <a:bodyPr/>
                    <a:lstStyle/>
                    <a:p>
                      <a:pPr algn="ctr" fontAlgn="ctr"/>
                      <a:r>
                        <a:rPr lang="en-US" sz="800" b="0" i="0" u="none" strike="noStrike">
                          <a:solidFill>
                            <a:srgbClr val="000000"/>
                          </a:solidFill>
                          <a:effectLst/>
                          <a:latin typeface="Calibri"/>
                        </a:rPr>
                        <a:t>-2.30</a:t>
                      </a:r>
                    </a:p>
                  </a:txBody>
                  <a:tcPr marL="9525" marR="9525" marT="9525" marB="0" anchor="ctr">
                    <a:lnL>
                      <a:noFill/>
                    </a:lnL>
                    <a:lnR>
                      <a:noFill/>
                    </a:lnR>
                    <a:lnT>
                      <a:noFill/>
                    </a:lnT>
                    <a:lnB>
                      <a:noFill/>
                    </a:lnB>
                  </a:tcPr>
                </a:tc>
                <a:tc>
                  <a:txBody>
                    <a:bodyPr/>
                    <a:lstStyle/>
                    <a:p>
                      <a:pPr algn="ctr" fontAlgn="ctr"/>
                      <a:r>
                        <a:rPr lang="en-US" sz="800" b="0" i="0" u="none" strike="noStrike">
                          <a:solidFill>
                            <a:srgbClr val="000000"/>
                          </a:solidFill>
                          <a:effectLst/>
                          <a:latin typeface="Calibri"/>
                        </a:rPr>
                        <a:t>0.39</a:t>
                      </a:r>
                    </a:p>
                  </a:txBody>
                  <a:tcPr marL="9525" marR="9525" marT="9525" marB="0" anchor="ctr">
                    <a:lnL>
                      <a:noFill/>
                    </a:lnL>
                    <a:lnR>
                      <a:noFill/>
                    </a:lnR>
                    <a:lnT>
                      <a:noFill/>
                    </a:lnT>
                    <a:lnB>
                      <a:noFill/>
                    </a:lnB>
                  </a:tcPr>
                </a:tc>
                <a:tc>
                  <a:txBody>
                    <a:bodyPr/>
                    <a:lstStyle/>
                    <a:p>
                      <a:pPr algn="ctr" fontAlgn="ctr"/>
                      <a:r>
                        <a:rPr lang="en-US" sz="800" b="0" i="0" u="none" strike="noStrike">
                          <a:solidFill>
                            <a:srgbClr val="000000"/>
                          </a:solidFill>
                          <a:effectLst/>
                          <a:latin typeface="Calibri"/>
                        </a:rPr>
                        <a:t>-0.10</a:t>
                      </a:r>
                    </a:p>
                  </a:txBody>
                  <a:tcPr marL="9525" marR="9525" marT="9525" marB="0" anchor="ctr">
                    <a:lnL>
                      <a:noFill/>
                    </a:lnL>
                    <a:lnR>
                      <a:noFill/>
                    </a:lnR>
                    <a:lnT>
                      <a:noFill/>
                    </a:lnT>
                    <a:lnB>
                      <a:noFill/>
                    </a:lnB>
                  </a:tcPr>
                </a:tc>
                <a:tc>
                  <a:txBody>
                    <a:bodyPr/>
                    <a:lstStyle/>
                    <a:p>
                      <a:pPr algn="ctr" fontAlgn="ctr"/>
                      <a:r>
                        <a:rPr lang="en-US" sz="800" b="0" i="0" u="none" strike="noStrike">
                          <a:solidFill>
                            <a:srgbClr val="000000"/>
                          </a:solidFill>
                          <a:effectLst/>
                          <a:latin typeface="Calibri"/>
                        </a:rPr>
                        <a:t>-0.11</a:t>
                      </a:r>
                    </a:p>
                  </a:txBody>
                  <a:tcPr marL="9525" marR="9525" marT="9525" marB="0" anchor="ctr">
                    <a:lnL>
                      <a:noFill/>
                    </a:lnL>
                    <a:lnR>
                      <a:noFill/>
                    </a:lnR>
                    <a:lnT>
                      <a:noFill/>
                    </a:lnT>
                    <a:lnB>
                      <a:noFill/>
                    </a:lnB>
                  </a:tcPr>
                </a:tc>
              </a:tr>
              <a:tr h="154393">
                <a:tc>
                  <a:txBody>
                    <a:bodyPr/>
                    <a:lstStyle/>
                    <a:p>
                      <a:pPr algn="l" fontAlgn="ctr"/>
                      <a:r>
                        <a:rPr lang="en-US" sz="800" b="0" i="0" u="none" strike="noStrike" dirty="0">
                          <a:solidFill>
                            <a:srgbClr val="000000"/>
                          </a:solidFill>
                          <a:effectLst/>
                          <a:latin typeface="Calibri"/>
                        </a:rPr>
                        <a:t>12/3/2015</a:t>
                      </a:r>
                    </a:p>
                  </a:txBody>
                  <a:tcPr marL="9525" marR="9525" marT="9525" marB="0" anchor="ctr">
                    <a:lnL>
                      <a:noFill/>
                    </a:lnL>
                    <a:lnR>
                      <a:noFill/>
                    </a:lnR>
                    <a:lnT>
                      <a:noFill/>
                    </a:lnT>
                    <a:lnB>
                      <a:noFill/>
                    </a:lnB>
                    <a:solidFill>
                      <a:srgbClr val="F2F2F2"/>
                    </a:solidFill>
                  </a:tcPr>
                </a:tc>
                <a:tc>
                  <a:txBody>
                    <a:bodyPr/>
                    <a:lstStyle/>
                    <a:p>
                      <a:pPr algn="l" fontAlgn="ctr"/>
                      <a:r>
                        <a:rPr lang="en-US" sz="800" b="0" i="0" u="none" strike="noStrike">
                          <a:solidFill>
                            <a:srgbClr val="000000"/>
                          </a:solidFill>
                          <a:effectLst/>
                          <a:latin typeface="Calibri"/>
                        </a:rPr>
                        <a:t>Ratio of House Sales to Unsold Stock</a:t>
                      </a:r>
                    </a:p>
                  </a:txBody>
                  <a:tcPr marL="9525" marR="9525" marT="9525" marB="0" anchor="ctr">
                    <a:lnL>
                      <a:noFill/>
                    </a:lnL>
                    <a:lnR>
                      <a:noFill/>
                    </a:lnR>
                    <a:lnT>
                      <a:noFill/>
                    </a:lnT>
                    <a:lnB>
                      <a:noFill/>
                    </a:lnB>
                    <a:solidFill>
                      <a:srgbClr val="F2F2F2"/>
                    </a:solidFill>
                  </a:tcPr>
                </a:tc>
                <a:tc>
                  <a:txBody>
                    <a:bodyPr/>
                    <a:lstStyle/>
                    <a:p>
                      <a:pPr algn="ctr" fontAlgn="ctr"/>
                      <a:r>
                        <a:rPr lang="en-US" sz="800" b="0" i="0" u="none" strike="noStrike">
                          <a:solidFill>
                            <a:srgbClr val="000000"/>
                          </a:solidFill>
                          <a:effectLst/>
                          <a:latin typeface="Calibri"/>
                        </a:rPr>
                        <a:t>Feb-15</a:t>
                      </a:r>
                    </a:p>
                  </a:txBody>
                  <a:tcPr marL="9525" marR="9525" marT="9525" marB="0" anchor="ctr">
                    <a:lnL>
                      <a:noFill/>
                    </a:lnL>
                    <a:lnR>
                      <a:noFill/>
                    </a:lnR>
                    <a:lnT>
                      <a:noFill/>
                    </a:lnT>
                    <a:lnB>
                      <a:noFill/>
                    </a:lnB>
                    <a:solidFill>
                      <a:srgbClr val="F2F2F2"/>
                    </a:solidFill>
                  </a:tcPr>
                </a:tc>
                <a:tc>
                  <a:txBody>
                    <a:bodyPr/>
                    <a:lstStyle/>
                    <a:p>
                      <a:pPr algn="ctr" fontAlgn="ctr"/>
                      <a:r>
                        <a:rPr lang="en-US" sz="800" b="0" i="0" u="none" strike="noStrike">
                          <a:solidFill>
                            <a:srgbClr val="000000"/>
                          </a:solidFill>
                          <a:effectLst/>
                          <a:latin typeface="Calibri"/>
                        </a:rPr>
                        <a:t>Index</a:t>
                      </a:r>
                    </a:p>
                  </a:txBody>
                  <a:tcPr marL="9525" marR="9525" marT="9525" marB="0" anchor="ctr">
                    <a:lnL>
                      <a:noFill/>
                    </a:lnL>
                    <a:lnR>
                      <a:noFill/>
                    </a:lnR>
                    <a:lnT>
                      <a:noFill/>
                    </a:lnT>
                    <a:lnB>
                      <a:noFill/>
                    </a:lnB>
                    <a:solidFill>
                      <a:srgbClr val="F2F2F2"/>
                    </a:solidFill>
                  </a:tcPr>
                </a:tc>
                <a:tc>
                  <a:txBody>
                    <a:bodyPr/>
                    <a:lstStyle/>
                    <a:p>
                      <a:pPr algn="ctr" fontAlgn="ctr"/>
                      <a:r>
                        <a:rPr lang="en-US" sz="800" b="0" i="0" u="none" strike="noStrike">
                          <a:solidFill>
                            <a:srgbClr val="000000"/>
                          </a:solidFill>
                          <a:effectLst/>
                          <a:latin typeface="Calibri"/>
                        </a:rPr>
                        <a:t>34.50</a:t>
                      </a:r>
                    </a:p>
                  </a:txBody>
                  <a:tcPr marL="9525" marR="9525" marT="9525" marB="0" anchor="ctr">
                    <a:lnL>
                      <a:noFill/>
                    </a:lnL>
                    <a:lnR>
                      <a:noFill/>
                    </a:lnR>
                    <a:lnT>
                      <a:noFill/>
                    </a:lnT>
                    <a:lnB>
                      <a:noFill/>
                    </a:lnB>
                    <a:solidFill>
                      <a:srgbClr val="F2F2F2"/>
                    </a:solidFill>
                  </a:tcPr>
                </a:tc>
                <a:tc>
                  <a:txBody>
                    <a:bodyPr/>
                    <a:lstStyle/>
                    <a:p>
                      <a:pPr algn="ctr" fontAlgn="ctr"/>
                      <a:r>
                        <a:rPr lang="en-US" sz="800" b="0" i="0" u="none" strike="noStrike">
                          <a:solidFill>
                            <a:srgbClr val="000000"/>
                          </a:solidFill>
                          <a:effectLst/>
                          <a:latin typeface="Calibri"/>
                        </a:rPr>
                        <a:t>33.28</a:t>
                      </a:r>
                    </a:p>
                  </a:txBody>
                  <a:tcPr marL="9525" marR="9525" marT="9525" marB="0" anchor="ctr">
                    <a:lnL>
                      <a:noFill/>
                    </a:lnL>
                    <a:lnR>
                      <a:noFill/>
                    </a:lnR>
                    <a:lnT>
                      <a:noFill/>
                    </a:lnT>
                    <a:lnB>
                      <a:noFill/>
                    </a:lnB>
                    <a:solidFill>
                      <a:srgbClr val="F2F2F2"/>
                    </a:solidFill>
                  </a:tcPr>
                </a:tc>
                <a:tc>
                  <a:txBody>
                    <a:bodyPr/>
                    <a:lstStyle/>
                    <a:p>
                      <a:pPr algn="ctr" fontAlgn="ctr"/>
                      <a:r>
                        <a:rPr lang="en-US" sz="800" b="0" i="0" u="none" strike="noStrike">
                          <a:solidFill>
                            <a:srgbClr val="000000"/>
                          </a:solidFill>
                          <a:effectLst/>
                          <a:latin typeface="Calibri"/>
                        </a:rPr>
                        <a:t>0.02</a:t>
                      </a:r>
                    </a:p>
                  </a:txBody>
                  <a:tcPr marL="9525" marR="9525" marT="9525" marB="0" anchor="ctr">
                    <a:lnL>
                      <a:noFill/>
                    </a:lnL>
                    <a:lnR>
                      <a:noFill/>
                    </a:lnR>
                    <a:lnT>
                      <a:noFill/>
                    </a:lnT>
                    <a:lnB>
                      <a:noFill/>
                    </a:lnB>
                    <a:solidFill>
                      <a:srgbClr val="F2F2F2"/>
                    </a:solidFill>
                  </a:tcPr>
                </a:tc>
                <a:tc>
                  <a:txBody>
                    <a:bodyPr/>
                    <a:lstStyle/>
                    <a:p>
                      <a:pPr algn="ctr" fontAlgn="ctr"/>
                      <a:r>
                        <a:rPr lang="en-US" sz="800" b="0" i="0" u="none" strike="noStrike">
                          <a:solidFill>
                            <a:srgbClr val="000000"/>
                          </a:solidFill>
                          <a:effectLst/>
                          <a:latin typeface="Calibri"/>
                        </a:rPr>
                        <a:t>0.02</a:t>
                      </a:r>
                    </a:p>
                  </a:txBody>
                  <a:tcPr marL="9525" marR="9525" marT="9525" marB="0" anchor="ctr">
                    <a:lnL>
                      <a:noFill/>
                    </a:lnL>
                    <a:lnR>
                      <a:noFill/>
                    </a:lnR>
                    <a:lnT>
                      <a:noFill/>
                    </a:lnT>
                    <a:lnB>
                      <a:noFill/>
                    </a:lnB>
                    <a:solidFill>
                      <a:srgbClr val="F2F2F2"/>
                    </a:solidFill>
                  </a:tcPr>
                </a:tc>
              </a:tr>
              <a:tr h="130640">
                <a:tc>
                  <a:txBody>
                    <a:bodyPr/>
                    <a:lstStyle/>
                    <a:p>
                      <a:pPr algn="l" fontAlgn="b"/>
                      <a:endParaRPr lang="en-US" sz="8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r>
                        <a:rPr lang="en-US" sz="800" b="1" i="0" u="none" strike="noStrike">
                          <a:solidFill>
                            <a:srgbClr val="000000"/>
                          </a:solidFill>
                          <a:effectLst/>
                          <a:latin typeface="Calibri"/>
                        </a:rPr>
                        <a:t>-1.23</a:t>
                      </a:r>
                    </a:p>
                  </a:txBody>
                  <a:tcPr marL="9525" marR="9525" marT="9525" marB="0" anchor="b">
                    <a:lnL>
                      <a:noFill/>
                    </a:lnL>
                    <a:lnR>
                      <a:noFill/>
                    </a:lnR>
                    <a:lnT>
                      <a:noFill/>
                    </a:lnT>
                    <a:lnB>
                      <a:noFill/>
                    </a:lnB>
                    <a:solidFill>
                      <a:srgbClr val="BFBFBF"/>
                    </a:solidFill>
                  </a:tcPr>
                </a:tc>
                <a:tc>
                  <a:txBody>
                    <a:bodyPr/>
                    <a:lstStyle/>
                    <a:p>
                      <a:pPr algn="ctr" fontAlgn="b"/>
                      <a:r>
                        <a:rPr lang="en-US" sz="800" b="1" i="0" u="none" strike="noStrike" dirty="0">
                          <a:solidFill>
                            <a:srgbClr val="000000"/>
                          </a:solidFill>
                          <a:effectLst/>
                          <a:latin typeface="Calibri"/>
                        </a:rPr>
                        <a:t>-1.91</a:t>
                      </a:r>
                    </a:p>
                  </a:txBody>
                  <a:tcPr marL="9525" marR="9525" marT="9525" marB="0" anchor="b">
                    <a:lnL>
                      <a:noFill/>
                    </a:lnL>
                    <a:lnR>
                      <a:noFill/>
                    </a:lnR>
                    <a:lnT>
                      <a:noFill/>
                    </a:lnT>
                    <a:lnB>
                      <a:noFill/>
                    </a:lnB>
                    <a:solidFill>
                      <a:srgbClr val="BFBFBF"/>
                    </a:solidFill>
                  </a:tcPr>
                </a:tc>
              </a:tr>
              <a:tr h="130640">
                <a:tc>
                  <a:txBody>
                    <a:bodyPr/>
                    <a:lstStyle/>
                    <a:p>
                      <a:pPr algn="l" fontAlgn="b"/>
                      <a:endParaRPr lang="en-US" sz="800" b="0" i="0" u="none" strike="noStrike">
                        <a:solidFill>
                          <a:srgbClr val="000000"/>
                        </a:solidFill>
                        <a:effectLst/>
                        <a:latin typeface="Calibri"/>
                      </a:endParaRPr>
                    </a:p>
                  </a:txBody>
                  <a:tcPr marL="12444" marR="12444" marT="12444"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2444" marR="12444" marT="12444" marB="0" anchor="b">
                    <a:lnL>
                      <a:noFill/>
                    </a:lnL>
                    <a:lnR>
                      <a:noFill/>
                    </a:lnR>
                    <a:lnT>
                      <a:noFill/>
                    </a:lnT>
                    <a:lnB>
                      <a:noFill/>
                    </a:lnB>
                  </a:tcPr>
                </a:tc>
                <a:tc gridSpan="6">
                  <a:txBody>
                    <a:bodyPr/>
                    <a:lstStyle/>
                    <a:p>
                      <a:pPr algn="r" fontAlgn="ctr"/>
                      <a:r>
                        <a:rPr lang="en-US" sz="800" b="0" i="1" u="none" strike="noStrike">
                          <a:solidFill>
                            <a:srgbClr val="000000"/>
                          </a:solidFill>
                          <a:effectLst/>
                          <a:latin typeface="Calibri"/>
                        </a:rPr>
                        <a:t>Note: </a:t>
                      </a:r>
                      <a:r>
                        <a:rPr lang="en-US" sz="800" b="0" i="0" u="none" strike="noStrike">
                          <a:solidFill>
                            <a:srgbClr val="000000"/>
                          </a:solidFill>
                          <a:effectLst/>
                          <a:latin typeface="Calibri"/>
                        </a:rPr>
                        <a:t>Released values are expressed in Model Units</a:t>
                      </a:r>
                      <a:endParaRPr lang="en-US" sz="800" b="0" i="1" u="none" strike="noStrike">
                        <a:solidFill>
                          <a:srgbClr val="000000"/>
                        </a:solidFill>
                        <a:effectLst/>
                        <a:latin typeface="Calibri"/>
                      </a:endParaRPr>
                    </a:p>
                  </a:txBody>
                  <a:tcPr marL="12444" marR="12444" marT="12444"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0640">
                <a:tc>
                  <a:txBody>
                    <a:bodyPr/>
                    <a:lstStyle/>
                    <a:p>
                      <a:pPr algn="l" fontAlgn="b"/>
                      <a:endParaRPr lang="en-US" sz="800" b="0" i="0" u="none" strike="noStrike">
                        <a:solidFill>
                          <a:srgbClr val="000000"/>
                        </a:solidFill>
                        <a:effectLst/>
                        <a:latin typeface="Calibri"/>
                      </a:endParaRPr>
                    </a:p>
                  </a:txBody>
                  <a:tcPr marL="12444" marR="12444" marT="12444"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2444" marR="12444" marT="12444" marB="0" anchor="b">
                    <a:lnL>
                      <a:noFill/>
                    </a:lnL>
                    <a:lnR>
                      <a:noFill/>
                    </a:lnR>
                    <a:lnT>
                      <a:noFill/>
                    </a:lnT>
                    <a:lnB>
                      <a:noFill/>
                    </a:lnB>
                  </a:tcPr>
                </a:tc>
                <a:tc gridSpan="6">
                  <a:txBody>
                    <a:bodyPr/>
                    <a:lstStyle/>
                    <a:p>
                      <a:pPr algn="r" fontAlgn="ctr"/>
                      <a:r>
                        <a:rPr lang="en-US" sz="800" b="0" i="1" u="none" strike="noStrike" dirty="0">
                          <a:solidFill>
                            <a:srgbClr val="000000"/>
                          </a:solidFill>
                          <a:effectLst/>
                          <a:latin typeface="Calibri"/>
                        </a:rPr>
                        <a:t>Source:</a:t>
                      </a:r>
                      <a:r>
                        <a:rPr lang="en-US" sz="800" b="0" i="0" u="none" strike="noStrike" dirty="0">
                          <a:solidFill>
                            <a:srgbClr val="000000"/>
                          </a:solidFill>
                          <a:effectLst/>
                          <a:latin typeface="Calibri"/>
                        </a:rPr>
                        <a:t> Now-Casting Economics Ltd and Official Data Sources</a:t>
                      </a:r>
                      <a:endParaRPr lang="en-US" sz="800" b="0" i="1" u="none" strike="noStrike" dirty="0">
                        <a:solidFill>
                          <a:srgbClr val="000000"/>
                        </a:solidFill>
                        <a:effectLst/>
                        <a:latin typeface="Calibri"/>
                      </a:endParaRPr>
                    </a:p>
                  </a:txBody>
                  <a:tcPr marL="12444" marR="12444" marT="12444"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aphicFrame>
        <p:nvGraphicFramePr>
          <p:cNvPr id="10" name="Chart 9"/>
          <p:cNvGraphicFramePr>
            <a:graphicFrameLocks/>
          </p:cNvGraphicFramePr>
          <p:nvPr>
            <p:extLst>
              <p:ext uri="{D42A27DB-BD31-4B8C-83A1-F6EECF244321}">
                <p14:modId xmlns:p14="http://schemas.microsoft.com/office/powerpoint/2010/main" val="3798091045"/>
              </p:ext>
            </p:extLst>
          </p:nvPr>
        </p:nvGraphicFramePr>
        <p:xfrm>
          <a:off x="3465004" y="3472288"/>
          <a:ext cx="3129029" cy="18338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9799108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5556497"/>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Header pag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10910</TotalTime>
  <Words>557</Words>
  <Application>Microsoft Macintosh PowerPoint</Application>
  <PresentationFormat>On-screen Show (4:3)</PresentationFormat>
  <Paragraphs>174</Paragraphs>
  <Slides>2</Slides>
  <Notes>0</Notes>
  <HiddenSlides>0</HiddenSlides>
  <MMClips>0</MMClips>
  <ScaleCrop>false</ScaleCrop>
  <HeadingPairs>
    <vt:vector size="4" baseType="variant">
      <vt:variant>
        <vt:lpstr>Theme</vt:lpstr>
      </vt:variant>
      <vt:variant>
        <vt:i4>3</vt:i4>
      </vt:variant>
      <vt:variant>
        <vt:lpstr>Slide Titles</vt:lpstr>
      </vt:variant>
      <vt:variant>
        <vt:i4>2</vt:i4>
      </vt:variant>
    </vt:vector>
  </HeadingPairs>
  <TitlesOfParts>
    <vt:vector size="5" baseType="lpstr">
      <vt:lpstr>Custom Design</vt:lpstr>
      <vt:lpstr>Office Theme</vt:lpstr>
      <vt:lpstr>Header page</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Jasper McMahon</dc:creator>
  <cp:lastModifiedBy>Jasper McMahon</cp:lastModifiedBy>
  <cp:revision>1311</cp:revision>
  <cp:lastPrinted>2015-02-04T09:57:57Z</cp:lastPrinted>
  <dcterms:created xsi:type="dcterms:W3CDTF">2014-08-29T14:29:41Z</dcterms:created>
  <dcterms:modified xsi:type="dcterms:W3CDTF">2015-04-10T10:20:55Z</dcterms:modified>
</cp:coreProperties>
</file>